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79" r:id="rId3"/>
    <p:sldId id="258" r:id="rId4"/>
    <p:sldId id="259" r:id="rId5"/>
    <p:sldId id="260" r:id="rId6"/>
    <p:sldId id="261" r:id="rId7"/>
    <p:sldId id="262" r:id="rId8"/>
    <p:sldId id="263" r:id="rId9"/>
    <p:sldId id="264" r:id="rId10"/>
    <p:sldId id="265" r:id="rId11"/>
    <p:sldId id="278"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6858000" type="screen4x3"/>
  <p:notesSz cx="9144000" cy="6858000"/>
  <p:embeddedFontLst>
    <p:embeddedFont>
      <p:font typeface="Oswald" panose="02000503000000000000" pitchFamily="2" charset="0"/>
      <p:regular r:id="rId26"/>
      <p:bold r:id="rId27"/>
    </p:embeddedFont>
    <p:embeddedFont>
      <p:font typeface="Raleway" panose="020B0503030101060003"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guide id="3" pos="4001" userDrawn="1">
          <p15:clr>
            <a:srgbClr val="A4A3A4"/>
          </p15:clr>
        </p15:guide>
        <p15:guide id="4" orient="horz" pos="1680" userDrawn="1">
          <p15:clr>
            <a:srgbClr val="A4A3A4"/>
          </p15:clr>
        </p15:guide>
        <p15:guide id="5" pos="274" userDrawn="1">
          <p15:clr>
            <a:srgbClr val="A4A3A4"/>
          </p15:clr>
        </p15:guide>
        <p15:guide id="6" pos="14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4408E"/>
    <a:srgbClr val="1D499C"/>
    <a:srgbClr val="224081"/>
    <a:srgbClr val="6171B6"/>
    <a:srgbClr val="1C4899"/>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31" autoAdjust="0"/>
  </p:normalViewPr>
  <p:slideViewPr>
    <p:cSldViewPr>
      <p:cViewPr varScale="1">
        <p:scale>
          <a:sx n="107" d="100"/>
          <a:sy n="107" d="100"/>
        </p:scale>
        <p:origin x="1656" y="108"/>
      </p:cViewPr>
      <p:guideLst>
        <p:guide orient="horz" pos="2880"/>
        <p:guide pos="2160"/>
        <p:guide pos="4001"/>
        <p:guide orient="horz" pos="1680"/>
        <p:guide pos="274"/>
        <p:guide pos="147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B3F63B6-F4FF-4A71-8E9D-81D986A3F3C1}" type="datetimeFigureOut">
              <a:rPr lang="en-US" smtClean="0"/>
              <a:t>2/17/2017</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FCCE9A4-E307-4AEA-BE4E-27250B75E5C8}" type="slidenum">
              <a:rPr lang="en-US" smtClean="0"/>
              <a:t>‹#›</a:t>
            </a:fld>
            <a:endParaRPr lang="en-US"/>
          </a:p>
        </p:txBody>
      </p:sp>
    </p:spTree>
    <p:extLst>
      <p:ext uri="{BB962C8B-B14F-4D97-AF65-F5344CB8AC3E}">
        <p14:creationId xmlns:p14="http://schemas.microsoft.com/office/powerpoint/2010/main" val="330063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 What do you want to do with your life? What do you want to be? How can you do that?</a:t>
            </a:r>
          </a:p>
          <a:p>
            <a:endParaRPr lang="en-US" dirty="0" smtClean="0"/>
          </a:p>
          <a:p>
            <a:r>
              <a:rPr lang="en-US" dirty="0" smtClean="0"/>
              <a:t>The Mississippi Economic Council has put these programs in place to help build a foundation for your success — getting you one step closer to achieving your goals.</a:t>
            </a:r>
            <a:endParaRPr lang="en-US" dirty="0"/>
          </a:p>
        </p:txBody>
      </p:sp>
      <p:sp>
        <p:nvSpPr>
          <p:cNvPr id="4" name="Slide Number Placeholder 3"/>
          <p:cNvSpPr>
            <a:spLocks noGrp="1"/>
          </p:cNvSpPr>
          <p:nvPr>
            <p:ph type="sldNum" sz="quarter" idx="10"/>
          </p:nvPr>
        </p:nvSpPr>
        <p:spPr/>
        <p:txBody>
          <a:bodyPr/>
          <a:lstStyle/>
          <a:p>
            <a:fld id="{1FCCE9A4-E307-4AEA-BE4E-27250B75E5C8}" type="slidenum">
              <a:rPr lang="en-US" smtClean="0"/>
              <a:t>1</a:t>
            </a:fld>
            <a:endParaRPr lang="en-US"/>
          </a:p>
        </p:txBody>
      </p:sp>
    </p:spTree>
    <p:extLst>
      <p:ext uri="{BB962C8B-B14F-4D97-AF65-F5344CB8AC3E}">
        <p14:creationId xmlns:p14="http://schemas.microsoft.com/office/powerpoint/2010/main" val="220816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in mind that this job has a higher salary than most students will have right out of high school. Also, these estimates are pretty conservative, and spending habits vary. </a:t>
            </a:r>
          </a:p>
          <a:p>
            <a:endParaRPr lang="en-US" dirty="0" smtClean="0"/>
          </a:p>
          <a:p>
            <a:r>
              <a:rPr lang="en-US" dirty="0" smtClean="0"/>
              <a:t>So you have $645 left. Do you think that will get you through the rest of the month?</a:t>
            </a:r>
          </a:p>
          <a:p>
            <a:endParaRPr lang="en-US" dirty="0" smtClean="0"/>
          </a:p>
          <a:p>
            <a:r>
              <a:rPr lang="en-US" dirty="0" smtClean="0"/>
              <a:t>Give students time to answer.</a:t>
            </a:r>
          </a:p>
        </p:txBody>
      </p:sp>
      <p:sp>
        <p:nvSpPr>
          <p:cNvPr id="4" name="Slide Number Placeholder 3"/>
          <p:cNvSpPr>
            <a:spLocks noGrp="1"/>
          </p:cNvSpPr>
          <p:nvPr>
            <p:ph type="sldNum" sz="quarter" idx="10"/>
          </p:nvPr>
        </p:nvSpPr>
        <p:spPr/>
        <p:txBody>
          <a:bodyPr/>
          <a:lstStyle/>
          <a:p>
            <a:fld id="{1FCCE9A4-E307-4AEA-BE4E-27250B75E5C8}" type="slidenum">
              <a:rPr lang="en-US" smtClean="0"/>
              <a:t>15</a:t>
            </a:fld>
            <a:endParaRPr lang="en-US"/>
          </a:p>
        </p:txBody>
      </p:sp>
    </p:spTree>
    <p:extLst>
      <p:ext uri="{BB962C8B-B14F-4D97-AF65-F5344CB8AC3E}">
        <p14:creationId xmlns:p14="http://schemas.microsoft.com/office/powerpoint/2010/main" val="4038745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items are what you’d call luxury: things we all have but don’t necessarily need.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Always set aside an amount of your monthly paycheck for savings, even if it’s small at first. Although you managed to save some this month, there’s still nothing covering you until your next paycheck.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where your education can play a major role.</a:t>
            </a:r>
            <a:endParaRPr lang="en-US" dirty="0"/>
          </a:p>
        </p:txBody>
      </p:sp>
      <p:sp>
        <p:nvSpPr>
          <p:cNvPr id="4" name="Slide Number Placeholder 3"/>
          <p:cNvSpPr>
            <a:spLocks noGrp="1"/>
          </p:cNvSpPr>
          <p:nvPr>
            <p:ph type="sldNum" sz="quarter" idx="10"/>
          </p:nvPr>
        </p:nvSpPr>
        <p:spPr/>
        <p:txBody>
          <a:bodyPr/>
          <a:lstStyle/>
          <a:p>
            <a:fld id="{1FCCE9A4-E307-4AEA-BE4E-27250B75E5C8}" type="slidenum">
              <a:rPr lang="en-US" smtClean="0"/>
              <a:t>16</a:t>
            </a:fld>
            <a:endParaRPr lang="en-US"/>
          </a:p>
        </p:txBody>
      </p:sp>
    </p:spTree>
    <p:extLst>
      <p:ext uri="{BB962C8B-B14F-4D97-AF65-F5344CB8AC3E}">
        <p14:creationId xmlns:p14="http://schemas.microsoft.com/office/powerpoint/2010/main" val="4211532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Academics – What you’ve learned and how you can apply it.</a:t>
            </a:r>
          </a:p>
          <a:p>
            <a:r>
              <a:rPr lang="en-US" dirty="0" smtClean="0"/>
              <a:t>Computer Literacy – Keeping up with technology makes you a valuable employee.</a:t>
            </a:r>
          </a:p>
          <a:p>
            <a:r>
              <a:rPr lang="en-US" dirty="0" smtClean="0"/>
              <a:t>Communication – Being able to make your point just as well as hearing others. </a:t>
            </a:r>
          </a:p>
          <a:p>
            <a:r>
              <a:rPr lang="en-US" dirty="0" smtClean="0"/>
              <a:t>Problem Solving – The ability to overcome obstacles, no matter how big or small. </a:t>
            </a:r>
          </a:p>
          <a:p>
            <a:r>
              <a:rPr lang="en-US" dirty="0" smtClean="0"/>
              <a:t>Understanding the Big Picture – Knowing what you’re doing, and why. </a:t>
            </a:r>
          </a:p>
          <a:p>
            <a:r>
              <a:rPr lang="en-US" dirty="0" smtClean="0"/>
              <a:t>Positive Attitude – It really does make all the difference.</a:t>
            </a:r>
          </a:p>
          <a:p>
            <a:r>
              <a:rPr lang="en-US" dirty="0" smtClean="0"/>
              <a:t>Work Ethic – Not just working hard, but working well and taking pride in what you do.</a:t>
            </a:r>
          </a:p>
          <a:p>
            <a:r>
              <a:rPr lang="en-US" dirty="0" smtClean="0"/>
              <a:t>Attendance – If you showed up in high school, you’ll show up at work. </a:t>
            </a:r>
          </a:p>
          <a:p>
            <a:r>
              <a:rPr lang="en-US" dirty="0" smtClean="0"/>
              <a:t>Self-Presentation – You know what you’re doing, but you need to look like it, too. </a:t>
            </a:r>
          </a:p>
          <a:p>
            <a:r>
              <a:rPr lang="en-US" dirty="0" smtClean="0"/>
              <a:t>Career Development – Look for ways to improve your role and grow professionally.</a:t>
            </a:r>
          </a:p>
          <a:p>
            <a:r>
              <a:rPr lang="en-US" dirty="0" smtClean="0"/>
              <a:t>Technical Skills – No matter what you do, you’ll need to be good at it. </a:t>
            </a:r>
            <a:endParaRPr lang="en-US" dirty="0"/>
          </a:p>
        </p:txBody>
      </p:sp>
      <p:sp>
        <p:nvSpPr>
          <p:cNvPr id="4" name="Slide Number Placeholder 3"/>
          <p:cNvSpPr>
            <a:spLocks noGrp="1"/>
          </p:cNvSpPr>
          <p:nvPr>
            <p:ph type="sldNum" sz="quarter" idx="10"/>
          </p:nvPr>
        </p:nvSpPr>
        <p:spPr/>
        <p:txBody>
          <a:bodyPr/>
          <a:lstStyle/>
          <a:p>
            <a:fld id="{1FCCE9A4-E307-4AEA-BE4E-27250B75E5C8}" type="slidenum">
              <a:rPr lang="en-US" smtClean="0"/>
              <a:t>19</a:t>
            </a:fld>
            <a:endParaRPr lang="en-US"/>
          </a:p>
        </p:txBody>
      </p:sp>
    </p:spTree>
    <p:extLst>
      <p:ext uri="{BB962C8B-B14F-4D97-AF65-F5344CB8AC3E}">
        <p14:creationId xmlns:p14="http://schemas.microsoft.com/office/powerpoint/2010/main" val="353890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all have potential, and we want to foster that potential. Because you are the future of our great state, and when you succeed, so does Mississippi.</a:t>
            </a:r>
            <a:endParaRPr lang="en-US" dirty="0"/>
          </a:p>
        </p:txBody>
      </p:sp>
      <p:sp>
        <p:nvSpPr>
          <p:cNvPr id="4" name="Slide Number Placeholder 3"/>
          <p:cNvSpPr>
            <a:spLocks noGrp="1"/>
          </p:cNvSpPr>
          <p:nvPr>
            <p:ph type="sldNum" sz="quarter" idx="10"/>
          </p:nvPr>
        </p:nvSpPr>
        <p:spPr/>
        <p:txBody>
          <a:bodyPr/>
          <a:lstStyle/>
          <a:p>
            <a:fld id="{1FCCE9A4-E307-4AEA-BE4E-27250B75E5C8}" type="slidenum">
              <a:rPr lang="en-US" smtClean="0"/>
              <a:t>20</a:t>
            </a:fld>
            <a:endParaRPr lang="en-US"/>
          </a:p>
        </p:txBody>
      </p:sp>
    </p:spTree>
    <p:extLst>
      <p:ext uri="{BB962C8B-B14F-4D97-AF65-F5344CB8AC3E}">
        <p14:creationId xmlns:p14="http://schemas.microsoft.com/office/powerpoint/2010/main" val="3661946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you may already know what you want to do after high school, whether it’s to start a two- or four-year degree program, join the military or get straight to work. </a:t>
            </a:r>
          </a:p>
          <a:p>
            <a:endParaRPr lang="en-US" dirty="0" smtClean="0"/>
          </a:p>
          <a:p>
            <a:r>
              <a:rPr lang="en-US" dirty="0" smtClean="0"/>
              <a:t>Those of you who don’t, have no fear! Mississippi Scholars and Mississippi Scholars Tech Master will help you decide where your future lies — as well as help you succeed.</a:t>
            </a:r>
          </a:p>
        </p:txBody>
      </p:sp>
      <p:sp>
        <p:nvSpPr>
          <p:cNvPr id="4" name="Slide Number Placeholder 3"/>
          <p:cNvSpPr>
            <a:spLocks noGrp="1"/>
          </p:cNvSpPr>
          <p:nvPr>
            <p:ph type="sldNum" sz="quarter" idx="10"/>
          </p:nvPr>
        </p:nvSpPr>
        <p:spPr/>
        <p:txBody>
          <a:bodyPr/>
          <a:lstStyle/>
          <a:p>
            <a:fld id="{1FCCE9A4-E307-4AEA-BE4E-27250B75E5C8}" type="slidenum">
              <a:rPr lang="en-US" smtClean="0"/>
              <a:t>21</a:t>
            </a:fld>
            <a:endParaRPr lang="en-US"/>
          </a:p>
        </p:txBody>
      </p:sp>
    </p:spTree>
    <p:extLst>
      <p:ext uri="{BB962C8B-B14F-4D97-AF65-F5344CB8AC3E}">
        <p14:creationId xmlns:p14="http://schemas.microsoft.com/office/powerpoint/2010/main" val="3468018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Get On The Grid lesson plans can be found on the Get On The Grid website, and more information on Mississippi Scholars and Mississippi Scholars Tech Master can be found on the Mississippi Economic Council website.</a:t>
            </a:r>
            <a:endParaRPr lang="en-US" dirty="0"/>
          </a:p>
        </p:txBody>
      </p:sp>
      <p:sp>
        <p:nvSpPr>
          <p:cNvPr id="4" name="Slide Number Placeholder 3"/>
          <p:cNvSpPr>
            <a:spLocks noGrp="1"/>
          </p:cNvSpPr>
          <p:nvPr>
            <p:ph type="sldNum" sz="quarter" idx="10"/>
          </p:nvPr>
        </p:nvSpPr>
        <p:spPr/>
        <p:txBody>
          <a:bodyPr/>
          <a:lstStyle/>
          <a:p>
            <a:fld id="{1FCCE9A4-E307-4AEA-BE4E-27250B75E5C8}" type="slidenum">
              <a:rPr lang="en-US" smtClean="0"/>
              <a:t>23</a:t>
            </a:fld>
            <a:endParaRPr lang="en-US"/>
          </a:p>
        </p:txBody>
      </p:sp>
    </p:spTree>
    <p:extLst>
      <p:ext uri="{BB962C8B-B14F-4D97-AF65-F5344CB8AC3E}">
        <p14:creationId xmlns:p14="http://schemas.microsoft.com/office/powerpoint/2010/main" val="264684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several sponsors who are investing in your success, because they believe in your potential. And one day, maybe, you can even work for them.</a:t>
            </a:r>
            <a:endParaRPr lang="en-US" dirty="0"/>
          </a:p>
        </p:txBody>
      </p:sp>
      <p:sp>
        <p:nvSpPr>
          <p:cNvPr id="4" name="Slide Number Placeholder 3"/>
          <p:cNvSpPr>
            <a:spLocks noGrp="1"/>
          </p:cNvSpPr>
          <p:nvPr>
            <p:ph type="sldNum" sz="quarter" idx="10"/>
          </p:nvPr>
        </p:nvSpPr>
        <p:spPr/>
        <p:txBody>
          <a:bodyPr/>
          <a:lstStyle/>
          <a:p>
            <a:fld id="{1FCCE9A4-E307-4AEA-BE4E-27250B75E5C8}" type="slidenum">
              <a:rPr lang="en-US" smtClean="0"/>
              <a:t>2</a:t>
            </a:fld>
            <a:endParaRPr lang="en-US"/>
          </a:p>
        </p:txBody>
      </p:sp>
    </p:spTree>
    <p:extLst>
      <p:ext uri="{BB962C8B-B14F-4D97-AF65-F5344CB8AC3E}">
        <p14:creationId xmlns:p14="http://schemas.microsoft.com/office/powerpoint/2010/main" val="405466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CCE9A4-E307-4AEA-BE4E-27250B75E5C8}" type="slidenum">
              <a:rPr lang="en-US" smtClean="0"/>
              <a:t>7</a:t>
            </a:fld>
            <a:endParaRPr lang="en-US"/>
          </a:p>
        </p:txBody>
      </p:sp>
    </p:spTree>
    <p:extLst>
      <p:ext uri="{BB962C8B-B14F-4D97-AF65-F5344CB8AC3E}">
        <p14:creationId xmlns:p14="http://schemas.microsoft.com/office/powerpoint/2010/main" val="313596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CCE9A4-E307-4AEA-BE4E-27250B75E5C8}" type="slidenum">
              <a:rPr lang="en-US" smtClean="0"/>
              <a:t>8</a:t>
            </a:fld>
            <a:endParaRPr lang="en-US"/>
          </a:p>
        </p:txBody>
      </p:sp>
    </p:spTree>
    <p:extLst>
      <p:ext uri="{BB962C8B-B14F-4D97-AF65-F5344CB8AC3E}">
        <p14:creationId xmlns:p14="http://schemas.microsoft.com/office/powerpoint/2010/main" val="255384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Get On The Grid is to connect Mississippi’s newest generation of workers with every opportunity to succeed </a:t>
            </a:r>
            <a:r>
              <a:rPr lang="en-US" dirty="0" smtClean="0">
                <a:latin typeface="Times New Roman" panose="02020603050405020304" pitchFamily="18" charset="0"/>
                <a:cs typeface="Times New Roman" panose="02020603050405020304" pitchFamily="18" charset="0"/>
              </a:rPr>
              <a:t>—</a:t>
            </a:r>
            <a:r>
              <a:rPr lang="en-US" dirty="0" smtClean="0"/>
              <a:t> for their futures and the betterment</a:t>
            </a:r>
            <a:r>
              <a:rPr lang="en-US" baseline="0" dirty="0" smtClean="0"/>
              <a:t> of their communities.</a:t>
            </a:r>
            <a:endParaRPr lang="en-US" dirty="0" smtClean="0"/>
          </a:p>
        </p:txBody>
      </p:sp>
      <p:sp>
        <p:nvSpPr>
          <p:cNvPr id="4" name="Slide Number Placeholder 3"/>
          <p:cNvSpPr>
            <a:spLocks noGrp="1"/>
          </p:cNvSpPr>
          <p:nvPr>
            <p:ph type="sldNum" sz="quarter" idx="10"/>
          </p:nvPr>
        </p:nvSpPr>
        <p:spPr/>
        <p:txBody>
          <a:bodyPr/>
          <a:lstStyle/>
          <a:p>
            <a:fld id="{1FCCE9A4-E307-4AEA-BE4E-27250B75E5C8}" type="slidenum">
              <a:rPr lang="en-US" smtClean="0"/>
              <a:t>9</a:t>
            </a:fld>
            <a:endParaRPr lang="en-US"/>
          </a:p>
        </p:txBody>
      </p:sp>
    </p:spTree>
    <p:extLst>
      <p:ext uri="{BB962C8B-B14F-4D97-AF65-F5344CB8AC3E}">
        <p14:creationId xmlns:p14="http://schemas.microsoft.com/office/powerpoint/2010/main" val="2148548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high school students, your whole life is ahead of you. It’s important to plan for your future now and learn the skills that will help you adapt in the ever-changing economy — no matter your chosen career field.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what their dream job is and what they think they would earn. Refer to the salaries below to let the students know if their estimate was close or not.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 sure to say “around” or “up to."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Management – $75,000</a:t>
            </a:r>
          </a:p>
          <a:p>
            <a:r>
              <a:rPr lang="en-US" sz="1200" kern="1200" dirty="0" smtClean="0">
                <a:solidFill>
                  <a:schemeClr val="tx1"/>
                </a:solidFill>
                <a:effectLst/>
                <a:latin typeface="+mn-lt"/>
                <a:ea typeface="+mn-ea"/>
                <a:cs typeface="+mn-cs"/>
              </a:rPr>
              <a:t>Business and Financial Operations – $50,000</a:t>
            </a:r>
          </a:p>
          <a:p>
            <a:r>
              <a:rPr lang="en-US" sz="1200" kern="1200" dirty="0" smtClean="0">
                <a:solidFill>
                  <a:schemeClr val="tx1"/>
                </a:solidFill>
                <a:effectLst/>
                <a:latin typeface="+mn-lt"/>
                <a:ea typeface="+mn-ea"/>
                <a:cs typeface="+mn-cs"/>
              </a:rPr>
              <a:t>Computer and Mathematical Science – $54,000</a:t>
            </a:r>
          </a:p>
          <a:p>
            <a:r>
              <a:rPr lang="en-US" sz="1200" kern="1200" dirty="0" smtClean="0">
                <a:solidFill>
                  <a:schemeClr val="tx1"/>
                </a:solidFill>
                <a:effectLst/>
                <a:latin typeface="+mn-lt"/>
                <a:ea typeface="+mn-ea"/>
                <a:cs typeface="+mn-cs"/>
              </a:rPr>
              <a:t>Architecture and Engineering – $60,000</a:t>
            </a:r>
          </a:p>
          <a:p>
            <a:r>
              <a:rPr lang="en-US" sz="1200" kern="1200" dirty="0" smtClean="0">
                <a:solidFill>
                  <a:schemeClr val="tx1"/>
                </a:solidFill>
                <a:effectLst/>
                <a:latin typeface="+mn-lt"/>
                <a:ea typeface="+mn-ea"/>
                <a:cs typeface="+mn-cs"/>
              </a:rPr>
              <a:t>Life, Physical and Social Science – $54,000</a:t>
            </a:r>
          </a:p>
          <a:p>
            <a:r>
              <a:rPr lang="en-US" sz="1200" kern="1200" dirty="0" smtClean="0">
                <a:solidFill>
                  <a:schemeClr val="tx1"/>
                </a:solidFill>
                <a:effectLst/>
                <a:latin typeface="+mn-lt"/>
                <a:ea typeface="+mn-ea"/>
                <a:cs typeface="+mn-cs"/>
              </a:rPr>
              <a:t>Community and Social Services – $35,000</a:t>
            </a:r>
          </a:p>
          <a:p>
            <a:r>
              <a:rPr lang="en-US" sz="1200" kern="1200" dirty="0" smtClean="0">
                <a:solidFill>
                  <a:schemeClr val="tx1"/>
                </a:solidFill>
                <a:effectLst/>
                <a:latin typeface="+mn-lt"/>
                <a:ea typeface="+mn-ea"/>
                <a:cs typeface="+mn-cs"/>
              </a:rPr>
              <a:t>Legal Occupations – $64,000</a:t>
            </a:r>
          </a:p>
          <a:p>
            <a:r>
              <a:rPr lang="en-US" sz="1200" kern="1200" dirty="0" smtClean="0">
                <a:solidFill>
                  <a:schemeClr val="tx1"/>
                </a:solidFill>
                <a:effectLst/>
                <a:latin typeface="+mn-lt"/>
                <a:ea typeface="+mn-ea"/>
                <a:cs typeface="+mn-cs"/>
              </a:rPr>
              <a:t>Education, Training and Library – $38,000</a:t>
            </a:r>
          </a:p>
          <a:p>
            <a:r>
              <a:rPr lang="en-US" sz="1200" kern="1200" dirty="0" smtClean="0">
                <a:solidFill>
                  <a:schemeClr val="tx1"/>
                </a:solidFill>
                <a:effectLst/>
                <a:latin typeface="+mn-lt"/>
                <a:ea typeface="+mn-ea"/>
                <a:cs typeface="+mn-cs"/>
              </a:rPr>
              <a:t>Arts, Design and Media – $39,000</a:t>
            </a:r>
          </a:p>
          <a:p>
            <a:r>
              <a:rPr lang="en-US" sz="1200" kern="1200" dirty="0" smtClean="0">
                <a:solidFill>
                  <a:schemeClr val="tx1"/>
                </a:solidFill>
                <a:effectLst/>
                <a:latin typeface="+mn-lt"/>
                <a:ea typeface="+mn-ea"/>
                <a:cs typeface="+mn-cs"/>
              </a:rPr>
              <a:t>Healthcare Practitioner and Technical – $58,000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a student says they want to be an athlete, respond by saying: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Just the</a:t>
            </a:r>
            <a:r>
              <a:rPr lang="en-US" sz="1200" b="1" kern="1200" dirty="0" smtClean="0">
                <a:solidFill>
                  <a:schemeClr val="tx1"/>
                </a:solidFill>
                <a:effectLst/>
                <a:latin typeface="+mn-lt"/>
                <a:ea typeface="+mn-ea"/>
                <a:cs typeface="+mn-cs"/>
              </a:rPr>
              <a:t> average</a:t>
            </a:r>
            <a:r>
              <a:rPr lang="en-US" sz="1200" kern="1200" dirty="0" smtClean="0">
                <a:solidFill>
                  <a:schemeClr val="tx1"/>
                </a:solidFill>
                <a:effectLst/>
                <a:latin typeface="+mn-lt"/>
                <a:ea typeface="+mn-ea"/>
                <a:cs typeface="+mn-cs"/>
              </a:rPr>
              <a:t> salary for professional athletes is incredibly high, and that’s a perfectly fine career goal. But what if you get hurt and can’t play? What will you fall back 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answer is: your education.</a:t>
            </a:r>
            <a:endParaRPr lang="en-US" dirty="0" smtClean="0"/>
          </a:p>
        </p:txBody>
      </p:sp>
      <p:sp>
        <p:nvSpPr>
          <p:cNvPr id="4" name="Slide Number Placeholder 3"/>
          <p:cNvSpPr>
            <a:spLocks noGrp="1"/>
          </p:cNvSpPr>
          <p:nvPr>
            <p:ph type="sldNum" sz="quarter" idx="10"/>
          </p:nvPr>
        </p:nvSpPr>
        <p:spPr/>
        <p:txBody>
          <a:bodyPr/>
          <a:lstStyle/>
          <a:p>
            <a:fld id="{1FCCE9A4-E307-4AEA-BE4E-27250B75E5C8}" type="slidenum">
              <a:rPr lang="en-US" smtClean="0"/>
              <a:t>10</a:t>
            </a:fld>
            <a:endParaRPr lang="en-US"/>
          </a:p>
        </p:txBody>
      </p:sp>
    </p:spTree>
    <p:extLst>
      <p:ext uri="{BB962C8B-B14F-4D97-AF65-F5344CB8AC3E}">
        <p14:creationId xmlns:p14="http://schemas.microsoft.com/office/powerpoint/2010/main" val="3445330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Read entire slide, expand where needed.</a:t>
            </a:r>
            <a:endParaRPr lang="en-US" dirty="0" smtClean="0"/>
          </a:p>
        </p:txBody>
      </p:sp>
      <p:sp>
        <p:nvSpPr>
          <p:cNvPr id="4" name="Slide Number Placeholder 3"/>
          <p:cNvSpPr>
            <a:spLocks noGrp="1"/>
          </p:cNvSpPr>
          <p:nvPr>
            <p:ph type="sldNum" sz="quarter" idx="10"/>
          </p:nvPr>
        </p:nvSpPr>
        <p:spPr/>
        <p:txBody>
          <a:bodyPr/>
          <a:lstStyle/>
          <a:p>
            <a:fld id="{1FCCE9A4-E307-4AEA-BE4E-27250B75E5C8}" type="slidenum">
              <a:rPr lang="en-US" smtClean="0"/>
              <a:t>11</a:t>
            </a:fld>
            <a:endParaRPr lang="en-US"/>
          </a:p>
        </p:txBody>
      </p:sp>
    </p:spTree>
    <p:extLst>
      <p:ext uri="{BB962C8B-B14F-4D97-AF65-F5344CB8AC3E}">
        <p14:creationId xmlns:p14="http://schemas.microsoft.com/office/powerpoint/2010/main" val="1908627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CCE9A4-E307-4AEA-BE4E-27250B75E5C8}" type="slidenum">
              <a:rPr lang="en-US" smtClean="0"/>
              <a:t>13</a:t>
            </a:fld>
            <a:endParaRPr lang="en-US"/>
          </a:p>
        </p:txBody>
      </p:sp>
    </p:spTree>
    <p:extLst>
      <p:ext uri="{BB962C8B-B14F-4D97-AF65-F5344CB8AC3E}">
        <p14:creationId xmlns:p14="http://schemas.microsoft.com/office/powerpoint/2010/main" val="70553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students time to answer.</a:t>
            </a:r>
          </a:p>
        </p:txBody>
      </p:sp>
      <p:sp>
        <p:nvSpPr>
          <p:cNvPr id="4" name="Slide Number Placeholder 3"/>
          <p:cNvSpPr>
            <a:spLocks noGrp="1"/>
          </p:cNvSpPr>
          <p:nvPr>
            <p:ph type="sldNum" sz="quarter" idx="10"/>
          </p:nvPr>
        </p:nvSpPr>
        <p:spPr/>
        <p:txBody>
          <a:bodyPr/>
          <a:lstStyle/>
          <a:p>
            <a:fld id="{1FCCE9A4-E307-4AEA-BE4E-27250B75E5C8}" type="slidenum">
              <a:rPr lang="en-US" smtClean="0"/>
              <a:t>14</a:t>
            </a:fld>
            <a:endParaRPr lang="en-US"/>
          </a:p>
        </p:txBody>
      </p:sp>
    </p:spTree>
    <p:extLst>
      <p:ext uri="{BB962C8B-B14F-4D97-AF65-F5344CB8AC3E}">
        <p14:creationId xmlns:p14="http://schemas.microsoft.com/office/powerpoint/2010/main" val="267958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atin typeface="Raleway" panose="020B0003030101060003" pitchFamily="34" charset="0"/>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Oswald"/>
                <a:cs typeface="Oswald"/>
              </a:defRPr>
            </a:lvl1pPr>
          </a:lstStyle>
          <a:p>
            <a:endParaRPr/>
          </a:p>
        </p:txBody>
      </p:sp>
      <p:sp>
        <p:nvSpPr>
          <p:cNvPr id="3" name="Holder 3"/>
          <p:cNvSpPr>
            <a:spLocks noGrp="1"/>
          </p:cNvSpPr>
          <p:nvPr>
            <p:ph type="body" idx="1"/>
          </p:nvPr>
        </p:nvSpPr>
        <p:spPr>
          <a:xfrm>
            <a:off x="431800" y="2450081"/>
            <a:ext cx="8280400" cy="276999"/>
          </a:xfrm>
        </p:spPr>
        <p:txBody>
          <a:bodyPr lIns="0" tIns="0" rIns="0" bIns="0"/>
          <a:lstStyle>
            <a:lvl1pPr>
              <a:defRPr sz="1800" b="0" i="0">
                <a:solidFill>
                  <a:srgbClr val="1D499C"/>
                </a:solidFill>
                <a:latin typeface="Raleway" panose="020B0003030101060003" pitchFamily="34" charset="0"/>
                <a:cs typeface="Raleway" panose="020B0003030101060003" pitchFamily="34" charset="0"/>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2/17/2017</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Oswald"/>
                <a:cs typeface="Oswald"/>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atin typeface="Raleway" panose="020B0003030101060003" pitchFamily="34" charset="0"/>
              </a:defRPr>
            </a:lvl1pPr>
          </a:lstStyle>
          <a:p>
            <a:endParaRPr dirty="0"/>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atin typeface="Raleway" panose="020B0003030101060003" pitchFamily="34" charset="0"/>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Oswald"/>
                <a:cs typeface="Oswa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2/17/2017</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2/17/2017</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top_bar.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sp>
        <p:nvSpPr>
          <p:cNvPr id="2" name="Holder 2"/>
          <p:cNvSpPr>
            <a:spLocks noGrp="1"/>
          </p:cNvSpPr>
          <p:nvPr>
            <p:ph type="title"/>
          </p:nvPr>
        </p:nvSpPr>
        <p:spPr>
          <a:xfrm>
            <a:off x="444500" y="787896"/>
            <a:ext cx="8255000" cy="1155700"/>
          </a:xfrm>
          <a:prstGeom prst="rect">
            <a:avLst/>
          </a:prstGeom>
        </p:spPr>
        <p:txBody>
          <a:bodyPr wrap="square" lIns="0" tIns="0" rIns="0" bIns="0">
            <a:spAutoFit/>
          </a:bodyPr>
          <a:lstStyle>
            <a:lvl1pPr>
              <a:defRPr sz="4000" b="1" i="0">
                <a:solidFill>
                  <a:schemeClr val="bg1"/>
                </a:solidFill>
                <a:latin typeface="Oswald"/>
                <a:cs typeface="Oswald"/>
              </a:defRPr>
            </a:lvl1pPr>
          </a:lstStyle>
          <a:p>
            <a:endParaRPr dirty="0"/>
          </a:p>
        </p:txBody>
      </p:sp>
      <p:sp>
        <p:nvSpPr>
          <p:cNvPr id="3" name="Holder 3"/>
          <p:cNvSpPr>
            <a:spLocks noGrp="1"/>
          </p:cNvSpPr>
          <p:nvPr>
            <p:ph type="body" idx="1"/>
          </p:nvPr>
        </p:nvSpPr>
        <p:spPr>
          <a:xfrm>
            <a:off x="431800" y="2450081"/>
            <a:ext cx="8280400" cy="3427729"/>
          </a:xfrm>
          <a:prstGeom prst="rect">
            <a:avLst/>
          </a:prstGeom>
        </p:spPr>
        <p:txBody>
          <a:bodyPr wrap="square" lIns="0" tIns="0" rIns="0" bIns="0">
            <a:spAutoFit/>
          </a:bodyPr>
          <a:lstStyle>
            <a:lvl1pPr>
              <a:defRPr sz="1800" b="0" i="0">
                <a:solidFill>
                  <a:srgbClr val="1D499C"/>
                </a:solidFill>
                <a:latin typeface="Raleway"/>
                <a:cs typeface="Raleway"/>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2/17/2017</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3.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52.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81.png"/><Relationship Id="rId7" Type="http://schemas.openxmlformats.org/officeDocument/2006/relationships/image" Target="../media/image51.png"/><Relationship Id="rId12"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49.png"/><Relationship Id="rId5" Type="http://schemas.openxmlformats.org/officeDocument/2006/relationships/image" Target="../media/image82.png"/><Relationship Id="rId10" Type="http://schemas.openxmlformats.org/officeDocument/2006/relationships/image" Target="../media/image48.png"/><Relationship Id="rId4" Type="http://schemas.openxmlformats.org/officeDocument/2006/relationships/image" Target="../media/image52.png"/><Relationship Id="rId9" Type="http://schemas.openxmlformats.org/officeDocument/2006/relationships/image" Target="../media/image47.png"/><Relationship Id="rId1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image" Target="../media/image17.png"/><Relationship Id="rId19" Type="http://schemas.openxmlformats.org/officeDocument/2006/relationships/image" Target="../media/image26.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94.jp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5.jp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9.jp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5759" y="3657601"/>
            <a:ext cx="2237173" cy="41362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3514" y="2450636"/>
            <a:ext cx="2254929" cy="9245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480" y="1215498"/>
            <a:ext cx="1759131" cy="289106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4036" y="783771"/>
            <a:ext cx="3031667" cy="1293593"/>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7177" y="1307697"/>
            <a:ext cx="1517813" cy="289872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2919" y="3840480"/>
            <a:ext cx="2634737" cy="203704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3490" y="3751218"/>
            <a:ext cx="2556075" cy="2254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250" fill="hold"/>
                                        <p:tgtEl>
                                          <p:spTgt spid="4"/>
                                        </p:tgtEl>
                                      </p:cBhvr>
                                      <p:by x="150000" y="150000"/>
                                    </p:animScale>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3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4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5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6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7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5" name="Group 34"/>
          <p:cNvGrpSpPr/>
          <p:nvPr/>
        </p:nvGrpSpPr>
        <p:grpSpPr>
          <a:xfrm>
            <a:off x="3004168" y="5209876"/>
            <a:ext cx="1185712" cy="1177781"/>
            <a:chOff x="4015535" y="5250835"/>
            <a:chExt cx="1371600" cy="1362426"/>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535" y="5250835"/>
              <a:ext cx="1371600" cy="1362426"/>
            </a:xfrm>
            <a:prstGeom prst="rect">
              <a:avLst/>
            </a:prstGeom>
          </p:spPr>
        </p:pic>
        <p:sp>
          <p:nvSpPr>
            <p:cNvPr id="37" name="TextBox 36"/>
            <p:cNvSpPr txBox="1"/>
            <p:nvPr/>
          </p:nvSpPr>
          <p:spPr>
            <a:xfrm>
              <a:off x="4016434" y="5816921"/>
              <a:ext cx="1370701" cy="246221"/>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TEACHER</a:t>
              </a:r>
              <a:endParaRPr lang="en-US" sz="1000" b="1" dirty="0">
                <a:solidFill>
                  <a:schemeClr val="bg1"/>
                </a:solidFill>
                <a:latin typeface="Raleway" panose="020B0003030101060003" pitchFamily="34" charset="0"/>
              </a:endParaRPr>
            </a:p>
          </p:txBody>
        </p:sp>
      </p:grpSp>
      <p:grpSp>
        <p:nvGrpSpPr>
          <p:cNvPr id="38" name="Group 37"/>
          <p:cNvGrpSpPr/>
          <p:nvPr/>
        </p:nvGrpSpPr>
        <p:grpSpPr>
          <a:xfrm>
            <a:off x="313163" y="5364670"/>
            <a:ext cx="1117093" cy="1117093"/>
            <a:chOff x="912252" y="4605416"/>
            <a:chExt cx="1218552" cy="1218552"/>
          </a:xfrm>
        </p:grpSpPr>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52" y="4605416"/>
              <a:ext cx="1218552" cy="1218552"/>
            </a:xfrm>
            <a:prstGeom prst="rect">
              <a:avLst/>
            </a:prstGeom>
          </p:spPr>
        </p:pic>
        <p:sp>
          <p:nvSpPr>
            <p:cNvPr id="40" name="TextBox 39"/>
            <p:cNvSpPr txBox="1"/>
            <p:nvPr/>
          </p:nvSpPr>
          <p:spPr>
            <a:xfrm>
              <a:off x="913666" y="5107844"/>
              <a:ext cx="1198812" cy="193028"/>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ARCHITECT</a:t>
              </a:r>
              <a:endParaRPr lang="en-US" sz="1000" b="1" dirty="0">
                <a:solidFill>
                  <a:schemeClr val="bg1"/>
                </a:solidFill>
                <a:latin typeface="Raleway" panose="020B0003030101060003" pitchFamily="34" charset="0"/>
              </a:endParaRPr>
            </a:p>
          </p:txBody>
        </p:sp>
      </p:grpSp>
      <p:grpSp>
        <p:nvGrpSpPr>
          <p:cNvPr id="41" name="Group 40"/>
          <p:cNvGrpSpPr/>
          <p:nvPr/>
        </p:nvGrpSpPr>
        <p:grpSpPr>
          <a:xfrm>
            <a:off x="1636887" y="5197593"/>
            <a:ext cx="1218552" cy="1218552"/>
            <a:chOff x="273865" y="5394709"/>
            <a:chExt cx="1218552" cy="1218552"/>
          </a:xfrm>
        </p:grpSpPr>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865" y="5394709"/>
              <a:ext cx="1218552" cy="1218552"/>
            </a:xfrm>
            <a:prstGeom prst="rect">
              <a:avLst/>
            </a:prstGeom>
          </p:spPr>
        </p:pic>
        <p:sp>
          <p:nvSpPr>
            <p:cNvPr id="43" name="TextBox 42"/>
            <p:cNvSpPr txBox="1"/>
            <p:nvPr/>
          </p:nvSpPr>
          <p:spPr>
            <a:xfrm>
              <a:off x="277682" y="5880936"/>
              <a:ext cx="1198812" cy="253916"/>
            </a:xfrm>
            <a:prstGeom prst="rect">
              <a:avLst/>
            </a:prstGeom>
            <a:noFill/>
          </p:spPr>
          <p:txBody>
            <a:bodyPr wrap="square" rtlCol="0">
              <a:spAutoFit/>
            </a:bodyPr>
            <a:lstStyle/>
            <a:p>
              <a:pPr algn="ctr"/>
              <a:r>
                <a:rPr lang="en-US" sz="1050" b="1" dirty="0" smtClean="0">
                  <a:solidFill>
                    <a:schemeClr val="bg1"/>
                  </a:solidFill>
                  <a:latin typeface="Raleway" panose="020B0003030101060003" pitchFamily="34" charset="0"/>
                </a:rPr>
                <a:t>ENGINEER</a:t>
              </a:r>
              <a:endParaRPr lang="en-US" sz="1050" b="1" dirty="0">
                <a:solidFill>
                  <a:schemeClr val="bg1"/>
                </a:solidFill>
                <a:latin typeface="Raleway" panose="020B0003030101060003" pitchFamily="34" charset="0"/>
              </a:endParaRPr>
            </a:p>
          </p:txBody>
        </p:sp>
      </p:grpSp>
      <p:grpSp>
        <p:nvGrpSpPr>
          <p:cNvPr id="44" name="Group 43"/>
          <p:cNvGrpSpPr/>
          <p:nvPr/>
        </p:nvGrpSpPr>
        <p:grpSpPr>
          <a:xfrm>
            <a:off x="4927180" y="4697871"/>
            <a:ext cx="1032473" cy="1051070"/>
            <a:chOff x="2233331" y="4793523"/>
            <a:chExt cx="999841" cy="1017850"/>
          </a:xfrm>
        </p:grpSpPr>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4436" y="4793523"/>
              <a:ext cx="998736" cy="1017850"/>
            </a:xfrm>
            <a:prstGeom prst="rect">
              <a:avLst/>
            </a:prstGeom>
          </p:spPr>
        </p:pic>
        <p:sp>
          <p:nvSpPr>
            <p:cNvPr id="46" name="TextBox 45"/>
            <p:cNvSpPr txBox="1"/>
            <p:nvPr/>
          </p:nvSpPr>
          <p:spPr>
            <a:xfrm>
              <a:off x="2233331" y="5202126"/>
              <a:ext cx="999081" cy="238439"/>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LAWYER</a:t>
              </a:r>
              <a:endParaRPr lang="en-US" sz="1000" b="1" dirty="0">
                <a:solidFill>
                  <a:schemeClr val="bg1"/>
                </a:solidFill>
                <a:latin typeface="Raleway" panose="020B0003030101060003" pitchFamily="34" charset="0"/>
              </a:endParaRPr>
            </a:p>
          </p:txBody>
        </p:sp>
      </p:grpSp>
      <p:grpSp>
        <p:nvGrpSpPr>
          <p:cNvPr id="47" name="Group 46"/>
          <p:cNvGrpSpPr/>
          <p:nvPr/>
        </p:nvGrpSpPr>
        <p:grpSpPr>
          <a:xfrm>
            <a:off x="4334850" y="5372577"/>
            <a:ext cx="1172073" cy="1181676"/>
            <a:chOff x="2794935" y="5490965"/>
            <a:chExt cx="1009578" cy="1017850"/>
          </a:xfrm>
        </p:grpSpPr>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5777" y="5490965"/>
              <a:ext cx="998736" cy="1017850"/>
            </a:xfrm>
            <a:prstGeom prst="rect">
              <a:avLst/>
            </a:prstGeom>
          </p:spPr>
        </p:pic>
        <p:sp>
          <p:nvSpPr>
            <p:cNvPr id="49" name="TextBox 48"/>
            <p:cNvSpPr txBox="1"/>
            <p:nvPr/>
          </p:nvSpPr>
          <p:spPr>
            <a:xfrm>
              <a:off x="2794935" y="5899293"/>
              <a:ext cx="998736"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ACCOUNTANT</a:t>
              </a:r>
              <a:endParaRPr lang="en-US" sz="1000" b="1" dirty="0">
                <a:solidFill>
                  <a:schemeClr val="bg1"/>
                </a:solidFill>
                <a:latin typeface="Raleway" panose="020B0003030101060003" pitchFamily="34" charset="0"/>
              </a:endParaRPr>
            </a:p>
          </p:txBody>
        </p:sp>
      </p:grpSp>
      <p:grpSp>
        <p:nvGrpSpPr>
          <p:cNvPr id="50" name="Group 49"/>
          <p:cNvGrpSpPr/>
          <p:nvPr/>
        </p:nvGrpSpPr>
        <p:grpSpPr>
          <a:xfrm>
            <a:off x="3808220" y="4703629"/>
            <a:ext cx="1014340" cy="1017850"/>
            <a:chOff x="5036564" y="4832874"/>
            <a:chExt cx="1014340" cy="1017850"/>
          </a:xfrm>
        </p:grpSpPr>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6564" y="4832874"/>
              <a:ext cx="998735" cy="1017850"/>
            </a:xfrm>
            <a:prstGeom prst="rect">
              <a:avLst/>
            </a:prstGeom>
          </p:spPr>
        </p:pic>
        <p:sp>
          <p:nvSpPr>
            <p:cNvPr id="52" name="TextBox 51"/>
            <p:cNvSpPr txBox="1"/>
            <p:nvPr/>
          </p:nvSpPr>
          <p:spPr>
            <a:xfrm>
              <a:off x="5052169" y="5248808"/>
              <a:ext cx="998735" cy="193028"/>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SCIENTIST</a:t>
              </a:r>
              <a:endParaRPr lang="en-US" sz="1000" b="1" dirty="0">
                <a:solidFill>
                  <a:schemeClr val="bg1"/>
                </a:solidFill>
                <a:latin typeface="Raleway" panose="020B0003030101060003" pitchFamily="34" charset="0"/>
              </a:endParaRPr>
            </a:p>
          </p:txBody>
        </p:sp>
      </p:grpSp>
      <p:grpSp>
        <p:nvGrpSpPr>
          <p:cNvPr id="53" name="Group 52"/>
          <p:cNvGrpSpPr/>
          <p:nvPr/>
        </p:nvGrpSpPr>
        <p:grpSpPr>
          <a:xfrm>
            <a:off x="936115" y="4731091"/>
            <a:ext cx="998793" cy="1017850"/>
            <a:chOff x="1649729" y="5432069"/>
            <a:chExt cx="998793" cy="1017850"/>
          </a:xfrm>
        </p:grpSpPr>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9729" y="5432069"/>
              <a:ext cx="998736" cy="1017850"/>
            </a:xfrm>
            <a:prstGeom prst="rect">
              <a:avLst/>
            </a:prstGeom>
          </p:spPr>
        </p:pic>
        <p:sp>
          <p:nvSpPr>
            <p:cNvPr id="55" name="TextBox 54"/>
            <p:cNvSpPr txBox="1"/>
            <p:nvPr/>
          </p:nvSpPr>
          <p:spPr>
            <a:xfrm>
              <a:off x="1649785" y="5837526"/>
              <a:ext cx="998737" cy="193028"/>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DOCTOR</a:t>
              </a:r>
              <a:endParaRPr lang="en-US" sz="1000" b="1" dirty="0">
                <a:solidFill>
                  <a:schemeClr val="bg1"/>
                </a:solidFill>
                <a:latin typeface="Raleway" panose="020B0003030101060003" pitchFamily="34" charset="0"/>
              </a:endParaRPr>
            </a:p>
          </p:txBody>
        </p:sp>
      </p:grpSp>
      <p:grpSp>
        <p:nvGrpSpPr>
          <p:cNvPr id="56" name="Group 55"/>
          <p:cNvGrpSpPr/>
          <p:nvPr/>
        </p:nvGrpSpPr>
        <p:grpSpPr>
          <a:xfrm>
            <a:off x="2442662" y="4731091"/>
            <a:ext cx="1009446" cy="1017850"/>
            <a:chOff x="3356661" y="4793523"/>
            <a:chExt cx="1009446" cy="1017850"/>
          </a:xfrm>
        </p:grpSpPr>
        <p:pic>
          <p:nvPicPr>
            <p:cNvPr id="57" name="Picture 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7371" y="4793523"/>
              <a:ext cx="998736" cy="1017850"/>
            </a:xfrm>
            <a:prstGeom prst="rect">
              <a:avLst/>
            </a:prstGeom>
          </p:spPr>
        </p:pic>
        <p:sp>
          <p:nvSpPr>
            <p:cNvPr id="58" name="TextBox 57"/>
            <p:cNvSpPr txBox="1"/>
            <p:nvPr/>
          </p:nvSpPr>
          <p:spPr>
            <a:xfrm>
              <a:off x="3356661" y="5198151"/>
              <a:ext cx="999081" cy="193028"/>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NURSE</a:t>
              </a:r>
              <a:endParaRPr lang="en-US" sz="1000" b="1" dirty="0">
                <a:solidFill>
                  <a:schemeClr val="bg1"/>
                </a:solidFill>
                <a:latin typeface="Raleway" panose="020B0003030101060003"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5000"/>
                            </p:stCondLst>
                            <p:childTnLst>
                              <p:par>
                                <p:cTn id="25" presetID="10" presetClass="entr" presetSubtype="0" fill="hold" nodeType="afterEffect">
                                  <p:stCondLst>
                                    <p:cond delay="50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6000"/>
                            </p:stCondLst>
                            <p:childTnLst>
                              <p:par>
                                <p:cTn id="29" presetID="10" presetClass="entr" presetSubtype="0" fill="hold" nodeType="afterEffect">
                                  <p:stCondLst>
                                    <p:cond delay="50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7000"/>
                            </p:stCondLst>
                            <p:childTnLst>
                              <p:par>
                                <p:cTn id="33" presetID="10" presetClass="entr" presetSubtype="0" fill="hold" nodeType="afterEffect">
                                  <p:stCondLst>
                                    <p:cond delay="5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5" name="Group 34"/>
          <p:cNvGrpSpPr/>
          <p:nvPr/>
        </p:nvGrpSpPr>
        <p:grpSpPr>
          <a:xfrm>
            <a:off x="434975" y="5447641"/>
            <a:ext cx="998793" cy="1017850"/>
            <a:chOff x="1649729" y="5432069"/>
            <a:chExt cx="998793" cy="1017850"/>
          </a:xfrm>
        </p:grpSpPr>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729" y="5432069"/>
              <a:ext cx="998736" cy="1017850"/>
            </a:xfrm>
            <a:prstGeom prst="rect">
              <a:avLst/>
            </a:prstGeom>
          </p:spPr>
        </p:pic>
        <p:sp>
          <p:nvSpPr>
            <p:cNvPr id="37" name="TextBox 36"/>
            <p:cNvSpPr txBox="1"/>
            <p:nvPr/>
          </p:nvSpPr>
          <p:spPr>
            <a:xfrm>
              <a:off x="1649785" y="5837526"/>
              <a:ext cx="998737" cy="246221"/>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WELDER</a:t>
              </a:r>
              <a:endParaRPr lang="en-US" sz="1000" b="1" dirty="0">
                <a:solidFill>
                  <a:schemeClr val="bg1"/>
                </a:solidFill>
                <a:latin typeface="Raleway" panose="020B0003030101060003" pitchFamily="34" charset="0"/>
              </a:endParaRPr>
            </a:p>
          </p:txBody>
        </p:sp>
      </p:grpSp>
      <p:grpSp>
        <p:nvGrpSpPr>
          <p:cNvPr id="38" name="Group 37"/>
          <p:cNvGrpSpPr/>
          <p:nvPr/>
        </p:nvGrpSpPr>
        <p:grpSpPr>
          <a:xfrm>
            <a:off x="3429000" y="5312863"/>
            <a:ext cx="1234642" cy="1244921"/>
            <a:chOff x="3356661" y="4793523"/>
            <a:chExt cx="1009446" cy="1017850"/>
          </a:xfrm>
        </p:grpSpPr>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7371" y="4793523"/>
              <a:ext cx="998736" cy="1017850"/>
            </a:xfrm>
            <a:prstGeom prst="rect">
              <a:avLst/>
            </a:prstGeom>
          </p:spPr>
        </p:pic>
        <p:sp>
          <p:nvSpPr>
            <p:cNvPr id="40" name="TextBox 39"/>
            <p:cNvSpPr txBox="1"/>
            <p:nvPr/>
          </p:nvSpPr>
          <p:spPr>
            <a:xfrm>
              <a:off x="3356661" y="5137561"/>
              <a:ext cx="999081"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CIVIL</a:t>
              </a:r>
            </a:p>
            <a:p>
              <a:pPr algn="ctr"/>
              <a:r>
                <a:rPr lang="en-US" sz="1000" b="1" dirty="0" smtClean="0">
                  <a:solidFill>
                    <a:schemeClr val="bg1"/>
                  </a:solidFill>
                  <a:latin typeface="Raleway" panose="020B0003030101060003" pitchFamily="34" charset="0"/>
                </a:rPr>
                <a:t>ENGINEER</a:t>
              </a:r>
              <a:endParaRPr lang="en-US" sz="1000" b="1" dirty="0">
                <a:solidFill>
                  <a:schemeClr val="bg1"/>
                </a:solidFill>
                <a:latin typeface="Raleway" panose="020B0003030101060003" pitchFamily="34" charset="0"/>
              </a:endParaRPr>
            </a:p>
          </p:txBody>
        </p:sp>
      </p:grpSp>
      <p:grpSp>
        <p:nvGrpSpPr>
          <p:cNvPr id="41" name="Group 40"/>
          <p:cNvGrpSpPr/>
          <p:nvPr/>
        </p:nvGrpSpPr>
        <p:grpSpPr>
          <a:xfrm>
            <a:off x="4741515" y="5265014"/>
            <a:ext cx="1129912" cy="1122355"/>
            <a:chOff x="4015535" y="5250835"/>
            <a:chExt cx="1371600" cy="1362426"/>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5535" y="5250835"/>
              <a:ext cx="1371600" cy="1362426"/>
            </a:xfrm>
            <a:prstGeom prst="rect">
              <a:avLst/>
            </a:prstGeom>
          </p:spPr>
        </p:pic>
        <p:sp>
          <p:nvSpPr>
            <p:cNvPr id="43" name="TextBox 42"/>
            <p:cNvSpPr txBox="1"/>
            <p:nvPr/>
          </p:nvSpPr>
          <p:spPr>
            <a:xfrm>
              <a:off x="4016434" y="5685309"/>
              <a:ext cx="1370701"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UTILITY</a:t>
              </a:r>
            </a:p>
            <a:p>
              <a:pPr algn="ctr"/>
              <a:r>
                <a:rPr lang="en-US" sz="1000" b="1" dirty="0" smtClean="0">
                  <a:solidFill>
                    <a:schemeClr val="bg1"/>
                  </a:solidFill>
                  <a:latin typeface="Raleway" panose="020B0003030101060003" pitchFamily="34" charset="0"/>
                </a:rPr>
                <a:t>LINEMAN</a:t>
              </a:r>
              <a:endParaRPr lang="en-US" sz="1000" b="1" dirty="0">
                <a:solidFill>
                  <a:schemeClr val="bg1"/>
                </a:solidFill>
                <a:latin typeface="Raleway" panose="020B0003030101060003" pitchFamily="34" charset="0"/>
              </a:endParaRPr>
            </a:p>
          </p:txBody>
        </p:sp>
      </p:grpSp>
      <p:grpSp>
        <p:nvGrpSpPr>
          <p:cNvPr id="44" name="Group 43"/>
          <p:cNvGrpSpPr/>
          <p:nvPr/>
        </p:nvGrpSpPr>
        <p:grpSpPr>
          <a:xfrm>
            <a:off x="838200" y="4622623"/>
            <a:ext cx="1218552" cy="1218552"/>
            <a:chOff x="273865" y="5394709"/>
            <a:chExt cx="1218552" cy="1218552"/>
          </a:xfrm>
        </p:grpSpPr>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865" y="5394709"/>
              <a:ext cx="1218552" cy="1218552"/>
            </a:xfrm>
            <a:prstGeom prst="rect">
              <a:avLst/>
            </a:prstGeom>
          </p:spPr>
        </p:pic>
        <p:sp>
          <p:nvSpPr>
            <p:cNvPr id="46" name="TextBox 45"/>
            <p:cNvSpPr txBox="1"/>
            <p:nvPr/>
          </p:nvSpPr>
          <p:spPr>
            <a:xfrm>
              <a:off x="277682" y="5880936"/>
              <a:ext cx="1198812" cy="253916"/>
            </a:xfrm>
            <a:prstGeom prst="rect">
              <a:avLst/>
            </a:prstGeom>
            <a:noFill/>
          </p:spPr>
          <p:txBody>
            <a:bodyPr wrap="square" rtlCol="0">
              <a:spAutoFit/>
            </a:bodyPr>
            <a:lstStyle/>
            <a:p>
              <a:pPr algn="ctr"/>
              <a:r>
                <a:rPr lang="en-US" sz="1050" b="1" dirty="0" smtClean="0">
                  <a:solidFill>
                    <a:schemeClr val="bg1"/>
                  </a:solidFill>
                  <a:latin typeface="Raleway" panose="020B0003030101060003" pitchFamily="34" charset="0"/>
                </a:rPr>
                <a:t>MACHINIST</a:t>
              </a:r>
              <a:endParaRPr lang="en-US" sz="1050" b="1" dirty="0">
                <a:solidFill>
                  <a:schemeClr val="bg1"/>
                </a:solidFill>
                <a:latin typeface="Raleway" panose="020B0003030101060003" pitchFamily="34" charset="0"/>
              </a:endParaRPr>
            </a:p>
          </p:txBody>
        </p:sp>
      </p:grpSp>
      <p:grpSp>
        <p:nvGrpSpPr>
          <p:cNvPr id="47" name="Group 46"/>
          <p:cNvGrpSpPr/>
          <p:nvPr/>
        </p:nvGrpSpPr>
        <p:grpSpPr>
          <a:xfrm>
            <a:off x="1700161" y="5139173"/>
            <a:ext cx="1398583" cy="1423774"/>
            <a:chOff x="2233331" y="4793523"/>
            <a:chExt cx="999841" cy="1017850"/>
          </a:xfrm>
        </p:grpSpPr>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4436" y="4793523"/>
              <a:ext cx="998736" cy="1017850"/>
            </a:xfrm>
            <a:prstGeom prst="rect">
              <a:avLst/>
            </a:prstGeom>
          </p:spPr>
        </p:pic>
        <p:sp>
          <p:nvSpPr>
            <p:cNvPr id="49" name="TextBox 48"/>
            <p:cNvSpPr txBox="1"/>
            <p:nvPr/>
          </p:nvSpPr>
          <p:spPr>
            <a:xfrm>
              <a:off x="2233331" y="5202126"/>
              <a:ext cx="999081" cy="553998"/>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ELECTRONICS</a:t>
              </a:r>
            </a:p>
            <a:p>
              <a:pPr algn="ctr"/>
              <a:r>
                <a:rPr lang="en-US" sz="1000" b="1" dirty="0" smtClean="0">
                  <a:solidFill>
                    <a:schemeClr val="bg1"/>
                  </a:solidFill>
                  <a:latin typeface="Raleway" panose="020B0003030101060003" pitchFamily="34" charset="0"/>
                </a:rPr>
                <a:t>TECHNICIAN</a:t>
              </a:r>
              <a:endParaRPr lang="en-US" sz="1000" b="1" dirty="0">
                <a:solidFill>
                  <a:schemeClr val="bg1"/>
                </a:solidFill>
                <a:latin typeface="Raleway" panose="020B0003030101060003" pitchFamily="34" charset="0"/>
              </a:endParaRPr>
            </a:p>
          </p:txBody>
        </p:sp>
      </p:grpSp>
      <p:grpSp>
        <p:nvGrpSpPr>
          <p:cNvPr id="50" name="Group 49"/>
          <p:cNvGrpSpPr/>
          <p:nvPr/>
        </p:nvGrpSpPr>
        <p:grpSpPr>
          <a:xfrm>
            <a:off x="4146176" y="4646230"/>
            <a:ext cx="1009578" cy="1017850"/>
            <a:chOff x="2794935" y="5490965"/>
            <a:chExt cx="1009578" cy="1017850"/>
          </a:xfrm>
        </p:grpSpPr>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5777" y="5490965"/>
              <a:ext cx="998736" cy="1017850"/>
            </a:xfrm>
            <a:prstGeom prst="rect">
              <a:avLst/>
            </a:prstGeom>
          </p:spPr>
        </p:pic>
        <p:sp>
          <p:nvSpPr>
            <p:cNvPr id="52" name="TextBox 51"/>
            <p:cNvSpPr txBox="1"/>
            <p:nvPr/>
          </p:nvSpPr>
          <p:spPr>
            <a:xfrm>
              <a:off x="2794935" y="5850724"/>
              <a:ext cx="998736"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SYSTEM</a:t>
              </a:r>
            </a:p>
            <a:p>
              <a:pPr algn="ctr"/>
              <a:r>
                <a:rPr lang="en-US" sz="1000" b="1" dirty="0" smtClean="0">
                  <a:solidFill>
                    <a:schemeClr val="bg1"/>
                  </a:solidFill>
                  <a:latin typeface="Raleway" panose="020B0003030101060003" pitchFamily="34" charset="0"/>
                </a:rPr>
                <a:t>OPERATOR</a:t>
              </a:r>
              <a:endParaRPr lang="en-US" sz="1000" b="1" dirty="0">
                <a:solidFill>
                  <a:schemeClr val="bg1"/>
                </a:solidFill>
                <a:latin typeface="Raleway" panose="020B0003030101060003" pitchFamily="34" charset="0"/>
              </a:endParaRPr>
            </a:p>
          </p:txBody>
        </p:sp>
      </p:grpSp>
      <p:grpSp>
        <p:nvGrpSpPr>
          <p:cNvPr id="53" name="Group 52"/>
          <p:cNvGrpSpPr/>
          <p:nvPr/>
        </p:nvGrpSpPr>
        <p:grpSpPr>
          <a:xfrm>
            <a:off x="2701836" y="4622623"/>
            <a:ext cx="1218552" cy="1218552"/>
            <a:chOff x="912252" y="4605416"/>
            <a:chExt cx="1218552" cy="1218552"/>
          </a:xfrm>
        </p:grpSpPr>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2252" y="4605416"/>
              <a:ext cx="1218552" cy="1218552"/>
            </a:xfrm>
            <a:prstGeom prst="rect">
              <a:avLst/>
            </a:prstGeom>
          </p:spPr>
        </p:pic>
        <p:sp>
          <p:nvSpPr>
            <p:cNvPr id="55" name="TextBox 54"/>
            <p:cNvSpPr txBox="1"/>
            <p:nvPr/>
          </p:nvSpPr>
          <p:spPr>
            <a:xfrm>
              <a:off x="922122" y="5043739"/>
              <a:ext cx="1198812"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HEALTHCARE</a:t>
              </a:r>
            </a:p>
            <a:p>
              <a:pPr algn="ctr"/>
              <a:r>
                <a:rPr lang="en-US" sz="1000" b="1" dirty="0" smtClean="0">
                  <a:solidFill>
                    <a:schemeClr val="bg1"/>
                  </a:solidFill>
                  <a:latin typeface="Raleway" panose="020B0003030101060003" pitchFamily="34" charset="0"/>
                </a:rPr>
                <a:t>ASSISTANT</a:t>
              </a:r>
              <a:endParaRPr lang="en-US" sz="1000" b="1" dirty="0">
                <a:solidFill>
                  <a:schemeClr val="bg1"/>
                </a:solidFill>
                <a:latin typeface="Raleway" panose="020B0003030101060003" pitchFamily="34" charset="0"/>
              </a:endParaRPr>
            </a:p>
          </p:txBody>
        </p:sp>
      </p:grpSp>
    </p:spTree>
    <p:extLst>
      <p:ext uri="{BB962C8B-B14F-4D97-AF65-F5344CB8AC3E}">
        <p14:creationId xmlns:p14="http://schemas.microsoft.com/office/powerpoint/2010/main" val="332490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par>
                          <p:cTn id="24" fill="hold">
                            <p:stCondLst>
                              <p:cond delay="5000"/>
                            </p:stCondLst>
                            <p:childTnLst>
                              <p:par>
                                <p:cTn id="25" presetID="10" presetClass="entr" presetSubtype="0" fill="hold" nodeType="afterEffect">
                                  <p:stCondLst>
                                    <p:cond delay="50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6000"/>
                            </p:stCondLst>
                            <p:childTnLst>
                              <p:par>
                                <p:cTn id="29" presetID="10" presetClass="entr" presetSubtype="0" fill="hold" nodeType="afterEffect">
                                  <p:stCondLst>
                                    <p:cond delay="50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5" name="Group 4"/>
          <p:cNvGrpSpPr/>
          <p:nvPr/>
        </p:nvGrpSpPr>
        <p:grpSpPr>
          <a:xfrm>
            <a:off x="1473927" y="3921584"/>
            <a:ext cx="1466487" cy="1585318"/>
            <a:chOff x="1473927" y="3921584"/>
            <a:chExt cx="1466487" cy="1585318"/>
          </a:xfrm>
        </p:grpSpPr>
        <p:sp>
          <p:nvSpPr>
            <p:cNvPr id="6" name="Oval 5"/>
            <p:cNvSpPr/>
            <p:nvPr/>
          </p:nvSpPr>
          <p:spPr>
            <a:xfrm>
              <a:off x="1579064" y="4250691"/>
              <a:ext cx="1256211" cy="1256211"/>
            </a:xfrm>
            <a:prstGeom prst="ellipse">
              <a:avLst/>
            </a:prstGeom>
            <a:solidFill>
              <a:srgbClr val="1C499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73927" y="3921584"/>
              <a:ext cx="1466487" cy="276999"/>
            </a:xfrm>
            <a:prstGeom prst="rect">
              <a:avLst/>
            </a:prstGeom>
            <a:noFill/>
          </p:spPr>
          <p:txBody>
            <a:bodyPr wrap="square" rtlCol="0">
              <a:spAutoFit/>
            </a:bodyPr>
            <a:lstStyle/>
            <a:p>
              <a:pPr algn="ctr"/>
              <a:r>
                <a:rPr lang="en-US" sz="1200" b="1" dirty="0" smtClean="0">
                  <a:solidFill>
                    <a:srgbClr val="24408E"/>
                  </a:solidFill>
                  <a:latin typeface="Raleway" panose="020B0003030101060003" pitchFamily="34" charset="0"/>
                </a:rPr>
                <a:t>CRITICAL PERIOD</a:t>
              </a:r>
              <a:endParaRPr lang="en-US" sz="1200" b="1" dirty="0">
                <a:solidFill>
                  <a:srgbClr val="24408E"/>
                </a:solidFill>
                <a:latin typeface="Raleway" panose="020B0003030101060003" pitchFamily="34" charset="0"/>
              </a:endParaRPr>
            </a:p>
          </p:txBody>
        </p:sp>
      </p:grpSp>
      <p:grpSp>
        <p:nvGrpSpPr>
          <p:cNvPr id="8" name="Group 7"/>
          <p:cNvGrpSpPr/>
          <p:nvPr/>
        </p:nvGrpSpPr>
        <p:grpSpPr>
          <a:xfrm>
            <a:off x="2690178" y="3368503"/>
            <a:ext cx="5463222" cy="2968334"/>
            <a:chOff x="2690178" y="3368503"/>
            <a:chExt cx="5463222" cy="2968334"/>
          </a:xfrm>
        </p:grpSpPr>
        <p:sp>
          <p:nvSpPr>
            <p:cNvPr id="9" name="Oval 8"/>
            <p:cNvSpPr/>
            <p:nvPr/>
          </p:nvSpPr>
          <p:spPr>
            <a:xfrm>
              <a:off x="2690179" y="3368503"/>
              <a:ext cx="5463221" cy="2968334"/>
            </a:xfrm>
            <a:prstGeom prst="ellipse">
              <a:avLst/>
            </a:prstGeom>
            <a:solidFill>
              <a:srgbClr val="096B5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90178" y="3932906"/>
              <a:ext cx="5463221" cy="276999"/>
            </a:xfrm>
            <a:prstGeom prst="rect">
              <a:avLst/>
            </a:prstGeom>
            <a:noFill/>
          </p:spPr>
          <p:txBody>
            <a:bodyPr wrap="square" rtlCol="0">
              <a:spAutoFit/>
            </a:bodyPr>
            <a:lstStyle/>
            <a:p>
              <a:pPr algn="ctr"/>
              <a:r>
                <a:rPr lang="en-US" sz="1200" b="1" dirty="0" smtClean="0">
                  <a:solidFill>
                    <a:schemeClr val="bg1"/>
                  </a:solidFill>
                  <a:latin typeface="Raleway" panose="020B0003030101060003" pitchFamily="34" charset="0"/>
                </a:rPr>
                <a:t>WORKING YEARS</a:t>
              </a:r>
              <a:endParaRPr lang="en-US" sz="1200" b="1" dirty="0">
                <a:solidFill>
                  <a:schemeClr val="bg1"/>
                </a:solidFill>
                <a:latin typeface="Raleway" panose="020B0003030101060003" pitchFamily="34" charset="0"/>
              </a:endParaRPr>
            </a:p>
          </p:txBody>
        </p:sp>
      </p:grpSp>
      <p:grpSp>
        <p:nvGrpSpPr>
          <p:cNvPr id="11" name="Group 10"/>
          <p:cNvGrpSpPr/>
          <p:nvPr/>
        </p:nvGrpSpPr>
        <p:grpSpPr>
          <a:xfrm>
            <a:off x="467949" y="4485465"/>
            <a:ext cx="8295051" cy="457556"/>
            <a:chOff x="467949" y="4485465"/>
            <a:chExt cx="8295051" cy="457556"/>
          </a:xfrm>
        </p:grpSpPr>
        <p:grpSp>
          <p:nvGrpSpPr>
            <p:cNvPr id="12" name="Group 11"/>
            <p:cNvGrpSpPr/>
            <p:nvPr/>
          </p:nvGrpSpPr>
          <p:grpSpPr>
            <a:xfrm>
              <a:off x="467949" y="4790621"/>
              <a:ext cx="8295051" cy="124097"/>
              <a:chOff x="467949" y="4790621"/>
              <a:chExt cx="8295051" cy="124097"/>
            </a:xfrm>
          </p:grpSpPr>
          <p:cxnSp>
            <p:nvCxnSpPr>
              <p:cNvPr id="20" name="Straight Connector 19"/>
              <p:cNvCxnSpPr/>
              <p:nvPr/>
            </p:nvCxnSpPr>
            <p:spPr>
              <a:xfrm>
                <a:off x="1579064" y="4852670"/>
                <a:ext cx="657433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3400" y="4852670"/>
                <a:ext cx="1045664" cy="0"/>
              </a:xfrm>
              <a:prstGeom prst="line">
                <a:avLst/>
              </a:prstGeom>
              <a:ln w="22225">
                <a:solidFill>
                  <a:srgbClr val="283E9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153400" y="4852670"/>
                <a:ext cx="609600" cy="0"/>
              </a:xfrm>
              <a:prstGeom prst="straightConnector1">
                <a:avLst/>
              </a:prstGeom>
              <a:ln w="22225">
                <a:solidFill>
                  <a:srgbClr val="23408D"/>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467949" y="4790621"/>
                <a:ext cx="124097" cy="124097"/>
              </a:xfrm>
              <a:prstGeom prst="ellipse">
                <a:avLst/>
              </a:prstGeom>
              <a:solidFill>
                <a:srgbClr val="23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469572" y="4485465"/>
              <a:ext cx="6683828" cy="457556"/>
              <a:chOff x="1469572" y="4485465"/>
              <a:chExt cx="6683828" cy="457556"/>
            </a:xfrm>
          </p:grpSpPr>
          <p:sp>
            <p:nvSpPr>
              <p:cNvPr id="14" name="TextBox 13"/>
              <p:cNvSpPr txBox="1"/>
              <p:nvPr/>
            </p:nvSpPr>
            <p:spPr>
              <a:xfrm>
                <a:off x="1469572" y="4485465"/>
                <a:ext cx="1466487" cy="276999"/>
              </a:xfrm>
              <a:prstGeom prst="rect">
                <a:avLst/>
              </a:prstGeom>
              <a:noFill/>
            </p:spPr>
            <p:txBody>
              <a:bodyPr wrap="square" rtlCol="0">
                <a:spAutoFit/>
              </a:bodyPr>
              <a:lstStyle/>
              <a:p>
                <a:pPr algn="ctr"/>
                <a:r>
                  <a:rPr lang="en-US" sz="1200" b="1" dirty="0" smtClean="0">
                    <a:solidFill>
                      <a:schemeClr val="bg1"/>
                    </a:solidFill>
                    <a:latin typeface="+mj-lt"/>
                  </a:rPr>
                  <a:t>14      18      22</a:t>
                </a:r>
                <a:endParaRPr lang="en-US" sz="1200" b="1" dirty="0">
                  <a:solidFill>
                    <a:schemeClr val="bg1"/>
                  </a:solidFill>
                  <a:latin typeface="+mj-lt"/>
                </a:endParaRPr>
              </a:p>
            </p:txBody>
          </p:sp>
          <p:cxnSp>
            <p:nvCxnSpPr>
              <p:cNvPr id="15" name="Straight Connector 14"/>
              <p:cNvCxnSpPr/>
              <p:nvPr/>
            </p:nvCxnSpPr>
            <p:spPr>
              <a:xfrm>
                <a:off x="1848395" y="4790621"/>
                <a:ext cx="0" cy="1524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14155" y="4790621"/>
                <a:ext cx="0" cy="1524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588623" y="4790621"/>
                <a:ext cx="0" cy="1524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010400" y="4485465"/>
                <a:ext cx="1143000" cy="276999"/>
              </a:xfrm>
              <a:prstGeom prst="rect">
                <a:avLst/>
              </a:prstGeom>
              <a:noFill/>
            </p:spPr>
            <p:txBody>
              <a:bodyPr wrap="square" rtlCol="0">
                <a:spAutoFit/>
              </a:bodyPr>
              <a:lstStyle/>
              <a:p>
                <a:pPr algn="ctr"/>
                <a:r>
                  <a:rPr lang="en-US" sz="1200" b="1" dirty="0" smtClean="0">
                    <a:solidFill>
                      <a:schemeClr val="bg1"/>
                    </a:solidFill>
                    <a:latin typeface="+mj-lt"/>
                  </a:rPr>
                  <a:t>75</a:t>
                </a:r>
                <a:endParaRPr lang="en-US" sz="1200" b="1" dirty="0">
                  <a:solidFill>
                    <a:schemeClr val="bg1"/>
                  </a:solidFill>
                  <a:latin typeface="+mj-lt"/>
                </a:endParaRPr>
              </a:p>
            </p:txBody>
          </p:sp>
          <p:cxnSp>
            <p:nvCxnSpPr>
              <p:cNvPr id="19" name="Straight Connector 18"/>
              <p:cNvCxnSpPr/>
              <p:nvPr/>
            </p:nvCxnSpPr>
            <p:spPr>
              <a:xfrm>
                <a:off x="7578635" y="4790621"/>
                <a:ext cx="0" cy="1524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electronics-technici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45776" y="4576527"/>
            <a:ext cx="3367722" cy="189434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remove"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73" y="3648891"/>
            <a:ext cx="2891247" cy="3606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4800713"/>
            <a:ext cx="2045043" cy="2057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 name="Picture 76" descr="top_b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20" y="4369527"/>
            <a:ext cx="3814218" cy="64699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4613" y="4808091"/>
            <a:ext cx="2050869" cy="20508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249"/>
                                          </p:stCondLst>
                                        </p:cTn>
                                        <p:tgtEl>
                                          <p:spTgt spid="6"/>
                                        </p:tgtEl>
                                        <p:attrNameLst>
                                          <p:attrName>style.visibility</p:attrName>
                                        </p:attrNameLst>
                                      </p:cBhvr>
                                      <p:to>
                                        <p:strVal val="visible"/>
                                      </p:to>
                                    </p:set>
                                  </p:childTnLst>
                                </p:cTn>
                              </p:par>
                              <p:par>
                                <p:cTn id="7" presetID="2" presetClass="entr" presetSubtype="4"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 name="Picture 77" descr="top_b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pic>
        <p:nvPicPr>
          <p:cNvPr id="4" name="Picture 3" descr="top_b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27" y="2508473"/>
            <a:ext cx="1734934" cy="713700"/>
          </a:xfrm>
          <a:prstGeom prst="rect">
            <a:avLst/>
          </a:prstGeom>
        </p:spPr>
      </p:pic>
      <p:sp>
        <p:nvSpPr>
          <p:cNvPr id="6" name="Rectangle 5"/>
          <p:cNvSpPr/>
          <p:nvPr/>
        </p:nvSpPr>
        <p:spPr>
          <a:xfrm>
            <a:off x="940524" y="2377038"/>
            <a:ext cx="1793967" cy="84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305" y="2508875"/>
            <a:ext cx="1734934" cy="7137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113" y="3222171"/>
            <a:ext cx="1800897" cy="3175908"/>
          </a:xfrm>
          <a:prstGeom prst="rect">
            <a:avLst/>
          </a:prstGeom>
        </p:spPr>
      </p:pic>
      <p:pic>
        <p:nvPicPr>
          <p:cNvPr id="9" name="Picture 8" descr="top_b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4" b="65332"/>
          <a:stretch/>
        </p:blipFill>
        <p:spPr>
          <a:xfrm>
            <a:off x="0" y="0"/>
            <a:ext cx="9144000" cy="237744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3084" y="3704104"/>
            <a:ext cx="1719103" cy="70719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4701" y="3116806"/>
            <a:ext cx="1719103" cy="70719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6443" y="4411294"/>
            <a:ext cx="1800897" cy="198950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0762" y="3812805"/>
            <a:ext cx="1806982" cy="2591833"/>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82561" y="4530633"/>
            <a:ext cx="1603499" cy="1053913"/>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3795" y="3988527"/>
            <a:ext cx="1603499" cy="1053913"/>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903" y="3411583"/>
            <a:ext cx="1603498" cy="8017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75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7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10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10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1275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126" y="2587024"/>
            <a:ext cx="1947312" cy="3657600"/>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382" y="4794440"/>
            <a:ext cx="3062718" cy="1742821"/>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94" y="2890686"/>
            <a:ext cx="1245536" cy="2044910"/>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3636" y="2589602"/>
            <a:ext cx="1199061" cy="901619"/>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960" y="3687085"/>
            <a:ext cx="1923908" cy="15940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2500"/>
                            </p:stCondLst>
                            <p:childTnLst>
                              <p:par>
                                <p:cTn id="13" presetID="10" presetClass="entr" presetSubtype="0" fill="hold" nodeType="afterEffect">
                                  <p:stCondLst>
                                    <p:cond delay="125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4250"/>
                            </p:stCondLst>
                            <p:childTnLst>
                              <p:par>
                                <p:cTn id="17" presetID="10" presetClass="entr" presetSubtype="0" fill="hold" nodeType="afterEffect">
                                  <p:stCondLst>
                                    <p:cond delay="15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6250"/>
                            </p:stCondLst>
                            <p:childTnLst>
                              <p:par>
                                <p:cTn id="21" presetID="10" presetClass="entr" presetSubtype="0" fill="hold" nodeType="afterEffect">
                                  <p:stCondLst>
                                    <p:cond delay="175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40" name="Group 39"/>
          <p:cNvGrpSpPr/>
          <p:nvPr/>
        </p:nvGrpSpPr>
        <p:grpSpPr>
          <a:xfrm>
            <a:off x="5020845" y="4921244"/>
            <a:ext cx="1274032" cy="1298341"/>
            <a:chOff x="2286723" y="4351484"/>
            <a:chExt cx="1274032" cy="1298341"/>
          </a:xfrm>
        </p:grpSpPr>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723" y="4351484"/>
              <a:ext cx="1273959" cy="1298341"/>
            </a:xfrm>
            <a:prstGeom prst="rect">
              <a:avLst/>
            </a:prstGeom>
          </p:spPr>
        </p:pic>
        <p:sp>
          <p:nvSpPr>
            <p:cNvPr id="47" name="TextBox 46"/>
            <p:cNvSpPr txBox="1"/>
            <p:nvPr/>
          </p:nvSpPr>
          <p:spPr>
            <a:xfrm>
              <a:off x="2286795" y="4822482"/>
              <a:ext cx="1273960"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TECHNICAL</a:t>
              </a:r>
            </a:p>
            <a:p>
              <a:pPr algn="ctr"/>
              <a:r>
                <a:rPr lang="en-US" sz="1000" b="1" dirty="0" smtClean="0">
                  <a:solidFill>
                    <a:schemeClr val="bg1"/>
                  </a:solidFill>
                  <a:latin typeface="Raleway" panose="020B0003030101060003" pitchFamily="34" charset="0"/>
                </a:rPr>
                <a:t>SKILLS</a:t>
              </a:r>
              <a:endParaRPr lang="en-US" sz="1000" b="1" dirty="0">
                <a:solidFill>
                  <a:schemeClr val="bg1"/>
                </a:solidFill>
                <a:latin typeface="Raleway" panose="020B0003030101060003" pitchFamily="34" charset="0"/>
              </a:endParaRPr>
            </a:p>
          </p:txBody>
        </p:sp>
      </p:grpSp>
      <p:grpSp>
        <p:nvGrpSpPr>
          <p:cNvPr id="49" name="Group 48"/>
          <p:cNvGrpSpPr/>
          <p:nvPr/>
        </p:nvGrpSpPr>
        <p:grpSpPr>
          <a:xfrm>
            <a:off x="2919075" y="4860458"/>
            <a:ext cx="1595089" cy="1578733"/>
            <a:chOff x="4401592" y="4751263"/>
            <a:chExt cx="1595089" cy="1578733"/>
          </a:xfrm>
        </p:grpSpPr>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1592" y="4751263"/>
              <a:ext cx="1578733" cy="1578733"/>
            </a:xfrm>
            <a:prstGeom prst="rect">
              <a:avLst/>
            </a:prstGeom>
          </p:spPr>
        </p:pic>
        <p:sp>
          <p:nvSpPr>
            <p:cNvPr id="56" name="TextBox 55"/>
            <p:cNvSpPr txBox="1"/>
            <p:nvPr/>
          </p:nvSpPr>
          <p:spPr>
            <a:xfrm>
              <a:off x="4411635" y="5424790"/>
              <a:ext cx="1585046"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INDEPENDENCE</a:t>
              </a:r>
            </a:p>
            <a:p>
              <a:pPr algn="ctr"/>
              <a:r>
                <a:rPr lang="en-US" sz="1000" b="1" dirty="0" smtClean="0">
                  <a:solidFill>
                    <a:schemeClr val="bg1"/>
                  </a:solidFill>
                  <a:latin typeface="Raleway" panose="020B0003030101060003" pitchFamily="34" charset="0"/>
                </a:rPr>
                <a:t>AND INITIATIVE</a:t>
              </a:r>
              <a:endParaRPr lang="en-US" sz="1000" b="1" dirty="0">
                <a:solidFill>
                  <a:schemeClr val="bg1"/>
                </a:solidFill>
                <a:latin typeface="Raleway" panose="020B0003030101060003" pitchFamily="34" charset="0"/>
              </a:endParaRPr>
            </a:p>
          </p:txBody>
        </p:sp>
      </p:grpSp>
      <p:grpSp>
        <p:nvGrpSpPr>
          <p:cNvPr id="57" name="Group 56"/>
          <p:cNvGrpSpPr/>
          <p:nvPr/>
        </p:nvGrpSpPr>
        <p:grpSpPr>
          <a:xfrm>
            <a:off x="530985" y="4242617"/>
            <a:ext cx="1532380" cy="1549735"/>
            <a:chOff x="1807443" y="5068830"/>
            <a:chExt cx="1283801" cy="1298341"/>
          </a:xfrm>
        </p:grpSpPr>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7285" y="5068830"/>
              <a:ext cx="1273959" cy="1298341"/>
            </a:xfrm>
            <a:prstGeom prst="rect">
              <a:avLst/>
            </a:prstGeom>
          </p:spPr>
        </p:pic>
        <p:sp>
          <p:nvSpPr>
            <p:cNvPr id="59" name="TextBox 58"/>
            <p:cNvSpPr txBox="1"/>
            <p:nvPr/>
          </p:nvSpPr>
          <p:spPr>
            <a:xfrm>
              <a:off x="1807443" y="5630266"/>
              <a:ext cx="1273566" cy="246221"/>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ACADEMICS</a:t>
              </a:r>
              <a:endParaRPr lang="en-US" sz="1000" b="1" dirty="0">
                <a:solidFill>
                  <a:schemeClr val="bg1"/>
                </a:solidFill>
                <a:latin typeface="Raleway" panose="020B0003030101060003" pitchFamily="34" charset="0"/>
              </a:endParaRPr>
            </a:p>
          </p:txBody>
        </p:sp>
      </p:grpSp>
      <p:grpSp>
        <p:nvGrpSpPr>
          <p:cNvPr id="60" name="Group 59"/>
          <p:cNvGrpSpPr/>
          <p:nvPr/>
        </p:nvGrpSpPr>
        <p:grpSpPr>
          <a:xfrm>
            <a:off x="3083214" y="3657600"/>
            <a:ext cx="1287621" cy="1298341"/>
            <a:chOff x="4667963" y="3530960"/>
            <a:chExt cx="1287621" cy="1298341"/>
          </a:xfrm>
        </p:grpSpPr>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1625" y="3530960"/>
              <a:ext cx="1273959" cy="1298341"/>
            </a:xfrm>
            <a:prstGeom prst="rect">
              <a:avLst/>
            </a:prstGeom>
          </p:spPr>
        </p:pic>
        <p:sp>
          <p:nvSpPr>
            <p:cNvPr id="62" name="TextBox 61"/>
            <p:cNvSpPr txBox="1"/>
            <p:nvPr/>
          </p:nvSpPr>
          <p:spPr>
            <a:xfrm>
              <a:off x="4667963" y="4012449"/>
              <a:ext cx="1274400"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COMPUTER</a:t>
              </a:r>
            </a:p>
            <a:p>
              <a:pPr algn="ctr"/>
              <a:r>
                <a:rPr lang="en-US" sz="1000" b="1" dirty="0" smtClean="0">
                  <a:solidFill>
                    <a:schemeClr val="bg1"/>
                  </a:solidFill>
                  <a:latin typeface="Raleway" panose="020B0003030101060003" pitchFamily="34" charset="0"/>
                </a:rPr>
                <a:t>LITERACY</a:t>
              </a:r>
              <a:endParaRPr lang="en-US" sz="1000" b="1" dirty="0">
                <a:solidFill>
                  <a:schemeClr val="bg1"/>
                </a:solidFill>
                <a:latin typeface="Raleway" panose="020B0003030101060003" pitchFamily="34" charset="0"/>
              </a:endParaRPr>
            </a:p>
          </p:txBody>
        </p:sp>
      </p:grpSp>
      <p:grpSp>
        <p:nvGrpSpPr>
          <p:cNvPr id="63" name="Group 62"/>
          <p:cNvGrpSpPr/>
          <p:nvPr/>
        </p:nvGrpSpPr>
        <p:grpSpPr>
          <a:xfrm>
            <a:off x="4741192" y="3290213"/>
            <a:ext cx="1591002" cy="1558446"/>
            <a:chOff x="6248400" y="3266493"/>
            <a:chExt cx="1848180" cy="1810362"/>
          </a:xfrm>
        </p:grpSpPr>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8400" y="3266493"/>
              <a:ext cx="1822553" cy="1810362"/>
            </a:xfrm>
            <a:prstGeom prst="rect">
              <a:avLst/>
            </a:prstGeom>
          </p:spPr>
        </p:pic>
        <p:sp>
          <p:nvSpPr>
            <p:cNvPr id="65" name="TextBox 64"/>
            <p:cNvSpPr txBox="1"/>
            <p:nvPr/>
          </p:nvSpPr>
          <p:spPr>
            <a:xfrm>
              <a:off x="6249547" y="3985290"/>
              <a:ext cx="1847033"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ATTENDANCE AND</a:t>
              </a:r>
            </a:p>
            <a:p>
              <a:pPr algn="ctr"/>
              <a:r>
                <a:rPr lang="en-US" sz="1000" b="1" dirty="0" smtClean="0">
                  <a:solidFill>
                    <a:schemeClr val="bg1"/>
                  </a:solidFill>
                  <a:latin typeface="Raleway" panose="020B0003030101060003" pitchFamily="34" charset="0"/>
                </a:rPr>
                <a:t>SELF-PRESENTATION</a:t>
              </a:r>
              <a:endParaRPr lang="en-US" sz="1000" b="1" dirty="0">
                <a:solidFill>
                  <a:schemeClr val="bg1"/>
                </a:solidFill>
                <a:latin typeface="Raleway" panose="020B0003030101060003" pitchFamily="34" charset="0"/>
              </a:endParaRPr>
            </a:p>
          </p:txBody>
        </p:sp>
      </p:grpSp>
      <p:grpSp>
        <p:nvGrpSpPr>
          <p:cNvPr id="66" name="Group 65"/>
          <p:cNvGrpSpPr/>
          <p:nvPr/>
        </p:nvGrpSpPr>
        <p:grpSpPr>
          <a:xfrm>
            <a:off x="6750506" y="3383727"/>
            <a:ext cx="1554351" cy="1554351"/>
            <a:chOff x="1154131" y="3414185"/>
            <a:chExt cx="1554351" cy="1554351"/>
          </a:xfrm>
        </p:grpSpPr>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4131" y="3414185"/>
              <a:ext cx="1554351" cy="1554351"/>
            </a:xfrm>
            <a:prstGeom prst="rect">
              <a:avLst/>
            </a:prstGeom>
          </p:spPr>
        </p:pic>
        <p:sp>
          <p:nvSpPr>
            <p:cNvPr id="68" name="TextBox 67"/>
            <p:cNvSpPr txBox="1"/>
            <p:nvPr/>
          </p:nvSpPr>
          <p:spPr>
            <a:xfrm>
              <a:off x="1155935" y="4055068"/>
              <a:ext cx="1529171" cy="246221"/>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COMMUNICATION</a:t>
              </a:r>
              <a:endParaRPr lang="en-US" sz="1000" b="1" dirty="0">
                <a:solidFill>
                  <a:schemeClr val="bg1"/>
                </a:solidFill>
                <a:latin typeface="Raleway" panose="020B0003030101060003" pitchFamily="34" charset="0"/>
              </a:endParaRPr>
            </a:p>
          </p:txBody>
        </p:sp>
      </p:grpSp>
      <p:grpSp>
        <p:nvGrpSpPr>
          <p:cNvPr id="69" name="Group 68"/>
          <p:cNvGrpSpPr/>
          <p:nvPr/>
        </p:nvGrpSpPr>
        <p:grpSpPr>
          <a:xfrm>
            <a:off x="6776941" y="4769699"/>
            <a:ext cx="1554351" cy="1554351"/>
            <a:chOff x="409506" y="4203478"/>
            <a:chExt cx="1554351" cy="1554351"/>
          </a:xfrm>
        </p:grpSpPr>
        <p:pic>
          <p:nvPicPr>
            <p:cNvPr id="70" name="Picture 6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506" y="4203478"/>
              <a:ext cx="1554351" cy="1554351"/>
            </a:xfrm>
            <a:prstGeom prst="rect">
              <a:avLst/>
            </a:prstGeom>
          </p:spPr>
        </p:pic>
        <p:sp>
          <p:nvSpPr>
            <p:cNvPr id="71" name="TextBox 70"/>
            <p:cNvSpPr txBox="1"/>
            <p:nvPr/>
          </p:nvSpPr>
          <p:spPr>
            <a:xfrm>
              <a:off x="425922" y="4800600"/>
              <a:ext cx="1529171"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UNDERSTANDING</a:t>
              </a:r>
            </a:p>
            <a:p>
              <a:pPr algn="ctr"/>
              <a:r>
                <a:rPr lang="en-US" sz="1000" b="1" dirty="0" smtClean="0">
                  <a:solidFill>
                    <a:schemeClr val="bg1"/>
                  </a:solidFill>
                  <a:latin typeface="Raleway" panose="020B0003030101060003" pitchFamily="34" charset="0"/>
                </a:rPr>
                <a:t>THE BIG PICTURE</a:t>
              </a:r>
              <a:endParaRPr lang="en-US" sz="1000" b="1" dirty="0">
                <a:solidFill>
                  <a:schemeClr val="bg1"/>
                </a:solidFill>
                <a:latin typeface="Raleway" panose="020B0003030101060003" pitchFamily="34" charset="0"/>
              </a:endParaRPr>
            </a:p>
          </p:txBody>
        </p:sp>
      </p:grpSp>
      <p:grpSp>
        <p:nvGrpSpPr>
          <p:cNvPr id="72" name="Group 71"/>
          <p:cNvGrpSpPr/>
          <p:nvPr/>
        </p:nvGrpSpPr>
        <p:grpSpPr>
          <a:xfrm>
            <a:off x="1424267" y="3532974"/>
            <a:ext cx="1275369" cy="1298341"/>
            <a:chOff x="3073864" y="3532974"/>
            <a:chExt cx="1275369" cy="1298341"/>
          </a:xfrm>
        </p:grpSpPr>
        <p:pic>
          <p:nvPicPr>
            <p:cNvPr id="73" name="Picture 7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5274" y="3532974"/>
              <a:ext cx="1273959" cy="1298341"/>
            </a:xfrm>
            <a:prstGeom prst="rect">
              <a:avLst/>
            </a:prstGeom>
          </p:spPr>
        </p:pic>
        <p:sp>
          <p:nvSpPr>
            <p:cNvPr id="74" name="TextBox 73"/>
            <p:cNvSpPr txBox="1"/>
            <p:nvPr/>
          </p:nvSpPr>
          <p:spPr>
            <a:xfrm>
              <a:off x="3073864" y="4054176"/>
              <a:ext cx="1274400" cy="246221"/>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WORK ETHIC</a:t>
              </a:r>
              <a:endParaRPr lang="en-US" sz="1000" b="1" dirty="0">
                <a:solidFill>
                  <a:schemeClr val="bg1"/>
                </a:solidFill>
                <a:latin typeface="Raleway" panose="020B0003030101060003" pitchFamily="34" charset="0"/>
              </a:endParaRPr>
            </a:p>
          </p:txBody>
        </p:sp>
      </p:grpSp>
      <p:grpSp>
        <p:nvGrpSpPr>
          <p:cNvPr id="75" name="Group 74"/>
          <p:cNvGrpSpPr/>
          <p:nvPr/>
        </p:nvGrpSpPr>
        <p:grpSpPr>
          <a:xfrm>
            <a:off x="5943878" y="4259174"/>
            <a:ext cx="1201817" cy="1170335"/>
            <a:chOff x="7509853" y="4259174"/>
            <a:chExt cx="1201817" cy="1170335"/>
          </a:xfrm>
        </p:grpSpPr>
        <p:pic>
          <p:nvPicPr>
            <p:cNvPr id="76" name="Picture 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11059" y="4259174"/>
              <a:ext cx="1170335" cy="1170335"/>
            </a:xfrm>
            <a:prstGeom prst="rect">
              <a:avLst/>
            </a:prstGeom>
          </p:spPr>
        </p:pic>
        <p:sp>
          <p:nvSpPr>
            <p:cNvPr id="77" name="TextBox 76"/>
            <p:cNvSpPr txBox="1"/>
            <p:nvPr/>
          </p:nvSpPr>
          <p:spPr>
            <a:xfrm>
              <a:off x="7509853" y="4705305"/>
              <a:ext cx="1201817"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PROBLEM</a:t>
              </a:r>
            </a:p>
            <a:p>
              <a:pPr algn="ctr"/>
              <a:r>
                <a:rPr lang="en-US" sz="1000" b="1" dirty="0" smtClean="0">
                  <a:solidFill>
                    <a:schemeClr val="bg1"/>
                  </a:solidFill>
                  <a:latin typeface="Raleway" panose="020B0003030101060003" pitchFamily="34" charset="0"/>
                </a:rPr>
                <a:t>SOLVING</a:t>
              </a:r>
              <a:endParaRPr lang="en-US" sz="1000" b="1" dirty="0">
                <a:solidFill>
                  <a:schemeClr val="bg1"/>
                </a:solidFill>
                <a:latin typeface="Raleway" panose="020B0003030101060003" pitchFamily="34" charset="0"/>
              </a:endParaRPr>
            </a:p>
          </p:txBody>
        </p:sp>
      </p:grpSp>
      <p:grpSp>
        <p:nvGrpSpPr>
          <p:cNvPr id="78" name="Group 77"/>
          <p:cNvGrpSpPr/>
          <p:nvPr/>
        </p:nvGrpSpPr>
        <p:grpSpPr>
          <a:xfrm>
            <a:off x="2178121" y="4355042"/>
            <a:ext cx="1287789" cy="1298341"/>
            <a:chOff x="3813541" y="4355042"/>
            <a:chExt cx="1287789" cy="1298341"/>
          </a:xfrm>
        </p:grpSpPr>
        <p:pic>
          <p:nvPicPr>
            <p:cNvPr id="79" name="Picture 7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27371" y="4355042"/>
              <a:ext cx="1273959" cy="1298341"/>
            </a:xfrm>
            <a:prstGeom prst="rect">
              <a:avLst/>
            </a:prstGeom>
          </p:spPr>
        </p:pic>
        <p:sp>
          <p:nvSpPr>
            <p:cNvPr id="80" name="TextBox 79"/>
            <p:cNvSpPr txBox="1"/>
            <p:nvPr/>
          </p:nvSpPr>
          <p:spPr>
            <a:xfrm>
              <a:off x="3813541" y="4813941"/>
              <a:ext cx="1273959"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CAREER</a:t>
              </a:r>
            </a:p>
            <a:p>
              <a:pPr algn="ctr"/>
              <a:r>
                <a:rPr lang="en-US" sz="1000" b="1" dirty="0" smtClean="0">
                  <a:solidFill>
                    <a:schemeClr val="bg1"/>
                  </a:solidFill>
                  <a:latin typeface="Raleway" panose="020B0003030101060003" pitchFamily="34" charset="0"/>
                </a:rPr>
                <a:t>DEVELOPMENT</a:t>
              </a:r>
              <a:endParaRPr lang="en-US" sz="1000" b="1" dirty="0">
                <a:solidFill>
                  <a:schemeClr val="bg1"/>
                </a:solidFill>
                <a:latin typeface="Raleway" panose="020B0003030101060003" pitchFamily="34" charset="0"/>
              </a:endParaRPr>
            </a:p>
          </p:txBody>
        </p:sp>
      </p:grpSp>
      <p:grpSp>
        <p:nvGrpSpPr>
          <p:cNvPr id="81" name="Group 80"/>
          <p:cNvGrpSpPr/>
          <p:nvPr/>
        </p:nvGrpSpPr>
        <p:grpSpPr>
          <a:xfrm>
            <a:off x="4029021" y="4372763"/>
            <a:ext cx="1277149" cy="1298341"/>
            <a:chOff x="5471578" y="4372763"/>
            <a:chExt cx="1277149" cy="1298341"/>
          </a:xfrm>
        </p:grpSpPr>
        <p:pic>
          <p:nvPicPr>
            <p:cNvPr id="82" name="Picture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4768" y="4372763"/>
              <a:ext cx="1273959" cy="1298341"/>
            </a:xfrm>
            <a:prstGeom prst="rect">
              <a:avLst/>
            </a:prstGeom>
          </p:spPr>
        </p:pic>
        <p:sp>
          <p:nvSpPr>
            <p:cNvPr id="83" name="TextBox 82"/>
            <p:cNvSpPr txBox="1"/>
            <p:nvPr/>
          </p:nvSpPr>
          <p:spPr>
            <a:xfrm>
              <a:off x="5471578" y="4822994"/>
              <a:ext cx="1273959" cy="400110"/>
            </a:xfrm>
            <a:prstGeom prst="rect">
              <a:avLst/>
            </a:prstGeom>
            <a:noFill/>
          </p:spPr>
          <p:txBody>
            <a:bodyPr wrap="square" rtlCol="0">
              <a:spAutoFit/>
            </a:bodyPr>
            <a:lstStyle/>
            <a:p>
              <a:pPr algn="ctr"/>
              <a:r>
                <a:rPr lang="en-US" sz="1000" b="1" dirty="0" smtClean="0">
                  <a:solidFill>
                    <a:schemeClr val="bg1"/>
                  </a:solidFill>
                  <a:latin typeface="Raleway" panose="020B0003030101060003" pitchFamily="34" charset="0"/>
                </a:rPr>
                <a:t>POSITIVE</a:t>
              </a:r>
            </a:p>
            <a:p>
              <a:pPr algn="ctr"/>
              <a:r>
                <a:rPr lang="en-US" sz="1000" b="1" dirty="0" smtClean="0">
                  <a:solidFill>
                    <a:schemeClr val="bg1"/>
                  </a:solidFill>
                  <a:latin typeface="Raleway" panose="020B0003030101060003" pitchFamily="34" charset="0"/>
                </a:rPr>
                <a:t>ATTITUDE</a:t>
              </a:r>
              <a:endParaRPr lang="en-US" sz="1000" b="1" dirty="0">
                <a:solidFill>
                  <a:schemeClr val="bg1"/>
                </a:solidFill>
                <a:latin typeface="Raleway" panose="020B0003030101060003" pitchFamily="34" charset="0"/>
              </a:endParaRPr>
            </a:p>
          </p:txBody>
        </p:sp>
      </p:grpSp>
      <p:pic>
        <p:nvPicPr>
          <p:cNvPr id="84" name="Picture 8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774" y="4542577"/>
            <a:ext cx="8192346" cy="128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par>
                          <p:cTn id="28" fill="hold">
                            <p:stCondLst>
                              <p:cond delay="5500"/>
                            </p:stCondLst>
                            <p:childTnLst>
                              <p:par>
                                <p:cTn id="29" presetID="10" presetClass="entr" presetSubtype="0" fill="hold" nodeType="afterEffect">
                                  <p:stCondLst>
                                    <p:cond delay="500"/>
                                  </p:stCondLst>
                                  <p:childTnLst>
                                    <p:set>
                                      <p:cBhvr>
                                        <p:cTn id="30" dur="1" fill="hold">
                                          <p:stCondLst>
                                            <p:cond delay="0"/>
                                          </p:stCondLst>
                                        </p:cTn>
                                        <p:tgtEl>
                                          <p:spTgt spid="81"/>
                                        </p:tgtEl>
                                        <p:attrNameLst>
                                          <p:attrName>style.visibility</p:attrName>
                                        </p:attrNameLst>
                                      </p:cBhvr>
                                      <p:to>
                                        <p:strVal val="visible"/>
                                      </p:to>
                                    </p:set>
                                    <p:animEffect transition="in" filter="fade">
                                      <p:cBhvr>
                                        <p:cTn id="31" dur="500"/>
                                        <p:tgtEl>
                                          <p:spTgt spid="81"/>
                                        </p:tgtEl>
                                      </p:cBhvr>
                                    </p:animEffect>
                                  </p:childTnLst>
                                </p:cTn>
                              </p:par>
                            </p:childTnLst>
                          </p:cTn>
                        </p:par>
                        <p:par>
                          <p:cTn id="32" fill="hold">
                            <p:stCondLst>
                              <p:cond delay="6500"/>
                            </p:stCondLst>
                            <p:childTnLst>
                              <p:par>
                                <p:cTn id="33" presetID="10" presetClass="entr" presetSubtype="0" fill="hold" nodeType="afterEffect">
                                  <p:stCondLst>
                                    <p:cond delay="50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500"/>
                                        <p:tgtEl>
                                          <p:spTgt spid="63"/>
                                        </p:tgtEl>
                                      </p:cBhvr>
                                    </p:animEffect>
                                  </p:childTnLst>
                                </p:cTn>
                              </p:par>
                            </p:childTnLst>
                          </p:cTn>
                        </p:par>
                        <p:par>
                          <p:cTn id="36" fill="hold">
                            <p:stCondLst>
                              <p:cond delay="7500"/>
                            </p:stCondLst>
                            <p:childTnLst>
                              <p:par>
                                <p:cTn id="37" presetID="10" presetClass="entr" presetSubtype="0" fill="hold" nodeType="afterEffect">
                                  <p:stCondLst>
                                    <p:cond delay="50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8500"/>
                            </p:stCondLst>
                            <p:childTnLst>
                              <p:par>
                                <p:cTn id="41" presetID="10" presetClass="entr" presetSubtype="0" fill="hold" nodeType="afterEffect">
                                  <p:stCondLst>
                                    <p:cond delay="50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childTnLst>
                          </p:cTn>
                        </p:par>
                        <p:par>
                          <p:cTn id="44" fill="hold">
                            <p:stCondLst>
                              <p:cond delay="9500"/>
                            </p:stCondLst>
                            <p:childTnLst>
                              <p:par>
                                <p:cTn id="45" presetID="10" presetClass="entr" presetSubtype="0" fill="hold" nodeType="afterEffect">
                                  <p:stCondLst>
                                    <p:cond delay="50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childTnLst>
                          </p:cTn>
                        </p:par>
                        <p:par>
                          <p:cTn id="48" fill="hold">
                            <p:stCondLst>
                              <p:cond delay="10500"/>
                            </p:stCondLst>
                            <p:childTnLst>
                              <p:par>
                                <p:cTn id="49" presetID="10" presetClass="entr" presetSubtype="0" fill="hold" nodeType="afterEffect">
                                  <p:stCondLst>
                                    <p:cond delay="50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 b="65332"/>
          <a:stretch/>
        </p:blipFill>
        <p:spPr>
          <a:xfrm>
            <a:off x="0" y="0"/>
            <a:ext cx="9144000" cy="23774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975" y="2495007"/>
            <a:ext cx="1473156" cy="7643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2577737"/>
            <a:ext cx="1605931" cy="77506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5370" y="2468880"/>
            <a:ext cx="1545227" cy="115583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00" y="2640873"/>
            <a:ext cx="2054319" cy="64276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500" y="3489756"/>
            <a:ext cx="1575782" cy="95807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7266" y="3755002"/>
            <a:ext cx="1625354" cy="548438"/>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52737" y="3934097"/>
            <a:ext cx="1727860" cy="455024"/>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5096" y="4706160"/>
            <a:ext cx="1672047" cy="722877"/>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80168" y="4753359"/>
            <a:ext cx="884601" cy="718791"/>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93920" y="4907184"/>
            <a:ext cx="1915886" cy="418907"/>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52737" y="4753359"/>
            <a:ext cx="1750423" cy="844394"/>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9874" y="5885908"/>
            <a:ext cx="1835315" cy="603064"/>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92057" y="5895703"/>
            <a:ext cx="1691624" cy="531304"/>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13965" y="5895443"/>
            <a:ext cx="1766632" cy="531823"/>
          </a:xfrm>
          <a:prstGeom prst="rect">
            <a:avLst/>
          </a:prstGeom>
        </p:spPr>
      </p:pic>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17074" y="3680782"/>
            <a:ext cx="1321526" cy="660763"/>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69326" y="5962598"/>
            <a:ext cx="1663338" cy="382319"/>
          </a:xfrm>
          <a:prstGeom prst="rect">
            <a:avLst/>
          </a:prstGeom>
        </p:spPr>
      </p:pic>
    </p:spTree>
    <p:extLst>
      <p:ext uri="{BB962C8B-B14F-4D97-AF65-F5344CB8AC3E}">
        <p14:creationId xmlns:p14="http://schemas.microsoft.com/office/powerpoint/2010/main" val="1545795057"/>
      </p:ext>
    </p:extLst>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1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12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125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125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225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225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22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225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325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325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325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nodeType="withEffect">
                                  <p:stCondLst>
                                    <p:cond delay="325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5" y="3073896"/>
            <a:ext cx="2486174" cy="3784104"/>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8540" y="3073896"/>
            <a:ext cx="2102280" cy="378410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4000" y="3073896"/>
            <a:ext cx="2138841" cy="378410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4075" y="3073896"/>
            <a:ext cx="2440473" cy="378410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1200" y="3581400"/>
            <a:ext cx="938706" cy="9752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7818" y="3581400"/>
            <a:ext cx="938706" cy="9752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5382" y="3581400"/>
            <a:ext cx="938706" cy="97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nodeType="after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2250"/>
                            </p:stCondLst>
                            <p:childTnLst>
                              <p:par>
                                <p:cTn id="13" presetID="10" presetClass="entr" presetSubtype="0" fill="hold" nodeType="afterEffect">
                                  <p:stCondLst>
                                    <p:cond delay="7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nodeType="afterEffect">
                                  <p:stCondLst>
                                    <p:cond delay="7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4750"/>
                            </p:stCondLst>
                            <p:childTnLst>
                              <p:par>
                                <p:cTn id="21" presetID="10" presetClass="entr" presetSubtype="0" fill="hold" nodeType="afterEffect">
                                  <p:stCondLst>
                                    <p:cond delay="7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6000"/>
                            </p:stCondLst>
                            <p:childTnLst>
                              <p:par>
                                <p:cTn id="25" presetID="10" presetClass="entr" presetSubtype="0" fill="hold" nodeType="afterEffect">
                                  <p:stCondLst>
                                    <p:cond delay="7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7250"/>
                            </p:stCondLst>
                            <p:childTnLst>
                              <p:par>
                                <p:cTn id="29" presetID="10" presetClass="entr" presetSubtype="0" fill="hold" nodeType="afterEffect">
                                  <p:stCondLst>
                                    <p:cond delay="7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Machinis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3319" y="4584813"/>
            <a:ext cx="3375535" cy="189873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remove"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MississippiScholars Logo 4c CS5.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166045"/>
            <a:ext cx="1173079" cy="1037961"/>
          </a:xfrm>
          <a:prstGeom prst="rect">
            <a:avLst/>
          </a:prstGeom>
        </p:spPr>
      </p:pic>
      <p:pic>
        <p:nvPicPr>
          <p:cNvPr id="6" name="Picture 5" descr="get on the grid badge.ps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2605750"/>
            <a:ext cx="1849582" cy="2393578"/>
          </a:xfrm>
          <a:prstGeom prst="rect">
            <a:avLst/>
          </a:prstGeom>
        </p:spPr>
      </p:pic>
      <p:pic>
        <p:nvPicPr>
          <p:cNvPr id="7" name="Picture 6"/>
          <p:cNvPicPr>
            <a:picLocks noChangeAspect="1"/>
          </p:cNvPicPr>
          <p:nvPr/>
        </p:nvPicPr>
        <p:blipFill>
          <a:blip r:embed="rId6"/>
          <a:stretch>
            <a:fillRect/>
          </a:stretch>
        </p:blipFill>
        <p:spPr>
          <a:xfrm>
            <a:off x="1693810" y="3005974"/>
            <a:ext cx="2179721" cy="1415516"/>
          </a:xfrm>
          <a:prstGeom prst="rect">
            <a:avLst/>
          </a:prstGeom>
        </p:spPr>
      </p:pic>
      <p:sp>
        <p:nvSpPr>
          <p:cNvPr id="8" name="TextBox 7"/>
          <p:cNvSpPr txBox="1"/>
          <p:nvPr/>
        </p:nvSpPr>
        <p:spPr>
          <a:xfrm>
            <a:off x="369659" y="5124942"/>
            <a:ext cx="5508625" cy="409920"/>
          </a:xfrm>
          <a:prstGeom prst="rect">
            <a:avLst/>
          </a:prstGeom>
          <a:noFill/>
        </p:spPr>
        <p:txBody>
          <a:bodyPr wrap="square" rtlCol="0">
            <a:spAutoFit/>
          </a:bodyPr>
          <a:lstStyle/>
          <a:p>
            <a:pPr>
              <a:lnSpc>
                <a:spcPct val="111000"/>
              </a:lnSpc>
            </a:pPr>
            <a:r>
              <a:rPr lang="en-US" sz="2000" b="1" dirty="0" smtClean="0">
                <a:latin typeface="Raleway" panose="020B0003030101060003" pitchFamily="34" charset="0"/>
              </a:rPr>
              <a:t>Visit with your guidance counselor.</a:t>
            </a:r>
            <a:endParaRPr lang="en-US" sz="2000" b="1" dirty="0">
              <a:latin typeface="Raleway" panose="020B0003030101060003" pitchFamily="3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683" y="5533284"/>
            <a:ext cx="4311107" cy="5191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8"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03418"/>
            <a:ext cx="9144000" cy="2395728"/>
          </a:xfrm>
          <a:prstGeom prst="rect">
            <a:avLst/>
          </a:prstGeom>
        </p:spPr>
      </p:pic>
      <p:pic>
        <p:nvPicPr>
          <p:cNvPr id="11" name="Picture 10" descr="MEC Logo 4c CS5.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699801"/>
            <a:ext cx="1524001" cy="668312"/>
          </a:xfrm>
          <a:prstGeom prst="rect">
            <a:avLst/>
          </a:prstGeom>
        </p:spPr>
      </p:pic>
      <p:pic>
        <p:nvPicPr>
          <p:cNvPr id="12" name="Picture 11" descr="PublicEducationForum Logo 4c CS5.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5334000"/>
            <a:ext cx="1197429" cy="1036948"/>
          </a:xfrm>
          <a:prstGeom prst="rect">
            <a:avLst/>
          </a:prstGeom>
        </p:spPr>
      </p:pic>
      <p:pic>
        <p:nvPicPr>
          <p:cNvPr id="13" name="Picture 12" descr="get on the grid badge.ps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0618" y="4773705"/>
            <a:ext cx="1849582" cy="2393578"/>
          </a:xfrm>
          <a:prstGeom prst="rect">
            <a:avLst/>
          </a:prstGeom>
        </p:spPr>
      </p:pic>
      <p:pic>
        <p:nvPicPr>
          <p:cNvPr id="14" name="Picture 13" descr="MississippiScholars Logo 4c CS5.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5334000"/>
            <a:ext cx="1173079" cy="1037961"/>
          </a:xfrm>
          <a:prstGeom prst="rect">
            <a:avLst/>
          </a:prstGeom>
        </p:spPr>
      </p:pic>
      <p:pic>
        <p:nvPicPr>
          <p:cNvPr id="15" name="Picture 14"/>
          <p:cNvPicPr>
            <a:picLocks noChangeAspect="1"/>
          </p:cNvPicPr>
          <p:nvPr/>
        </p:nvPicPr>
        <p:blipFill>
          <a:blip r:embed="rId8"/>
          <a:stretch>
            <a:fillRect/>
          </a:stretch>
        </p:blipFill>
        <p:spPr>
          <a:xfrm>
            <a:off x="6873039" y="5238889"/>
            <a:ext cx="2179721" cy="1415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3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5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7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9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Mechanical Engine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48794" y="4584826"/>
            <a:ext cx="3363412" cy="18919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remove"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7643" y="2281644"/>
            <a:ext cx="2966357" cy="45871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Welder-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3320" y="4590106"/>
            <a:ext cx="3377094" cy="189961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remove"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624" y="2281646"/>
            <a:ext cx="2959376" cy="4576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electrical-engine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45775" y="4580900"/>
            <a:ext cx="3347852" cy="188316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remove"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2608</TotalTime>
  <Words>627</Words>
  <Application>Microsoft Office PowerPoint</Application>
  <PresentationFormat>On-screen Show (4:3)</PresentationFormat>
  <Paragraphs>114</Paragraphs>
  <Slides>23</Slides>
  <Notes>15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Times New Roman</vt:lpstr>
      <vt:lpstr>Oswald</vt:lpstr>
      <vt:lpstr>Raleway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dc:title>
  <dc:creator>Steve Temple</dc:creator>
  <cp:lastModifiedBy>Steve Temple</cp:lastModifiedBy>
  <cp:revision>123</cp:revision>
  <cp:lastPrinted>2015-12-10T15:53:41Z</cp:lastPrinted>
  <dcterms:created xsi:type="dcterms:W3CDTF">2015-12-09T14:18:12Z</dcterms:created>
  <dcterms:modified xsi:type="dcterms:W3CDTF">2017-02-17T16:24:53Z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2015-12-09T00:00:00Z</vt:filetime>
  </property>
  <property fmtid="{D5CDD505-2E9C-101B-9397-08002B2CF9AE}" pid="3" name="Creator">
    <vt:lpwstr>Adobe InDesign CC 2015 (Macintosh)</vt:lpwstr>
  </property>
  <property fmtid="{D5CDD505-2E9C-101B-9397-08002B2CF9AE}" pid="4" name="LastSaved">
    <vt:filetime>2015-12-09T00:00:00Z</vt:filetime>
  </property>
</Properties>
</file>